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309" r:id="rId3"/>
    <p:sldId id="273" r:id="rId4"/>
    <p:sldId id="271" r:id="rId5"/>
    <p:sldId id="272" r:id="rId6"/>
    <p:sldId id="261" r:id="rId7"/>
    <p:sldId id="262" r:id="rId8"/>
    <p:sldId id="281" r:id="rId9"/>
    <p:sldId id="275" r:id="rId10"/>
    <p:sldId id="278" r:id="rId11"/>
    <p:sldId id="279" r:id="rId12"/>
    <p:sldId id="259" r:id="rId13"/>
    <p:sldId id="287" r:id="rId14"/>
    <p:sldId id="260" r:id="rId15"/>
    <p:sldId id="286" r:id="rId16"/>
    <p:sldId id="263" r:id="rId17"/>
    <p:sldId id="301" r:id="rId18"/>
    <p:sldId id="302" r:id="rId19"/>
    <p:sldId id="290" r:id="rId20"/>
    <p:sldId id="266" r:id="rId21"/>
    <p:sldId id="264" r:id="rId22"/>
    <p:sldId id="305" r:id="rId23"/>
    <p:sldId id="308" r:id="rId24"/>
    <p:sldId id="291" r:id="rId25"/>
    <p:sldId id="295" r:id="rId26"/>
    <p:sldId id="296" r:id="rId27"/>
    <p:sldId id="297" r:id="rId28"/>
    <p:sldId id="298" r:id="rId29"/>
    <p:sldId id="267" r:id="rId30"/>
    <p:sldId id="300" r:id="rId31"/>
    <p:sldId id="269" r:id="rId32"/>
    <p:sldId id="274" r:id="rId33"/>
    <p:sldId id="276" r:id="rId34"/>
    <p:sldId id="277" r:id="rId35"/>
    <p:sldId id="288" r:id="rId36"/>
    <p:sldId id="289" r:id="rId37"/>
    <p:sldId id="310" r:id="rId38"/>
    <p:sldId id="311" r:id="rId39"/>
    <p:sldId id="304" r:id="rId40"/>
    <p:sldId id="294" r:id="rId41"/>
    <p:sldId id="299" r:id="rId42"/>
    <p:sldId id="306" r:id="rId43"/>
    <p:sldId id="307" r:id="rId44"/>
    <p:sldId id="292" r:id="rId45"/>
    <p:sldId id="293" r:id="rId46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CA0C57-8933-C149-A007-893A1FF001F9}">
          <p14:sldIdLst>
            <p14:sldId id="256"/>
            <p14:sldId id="309"/>
            <p14:sldId id="273"/>
            <p14:sldId id="271"/>
            <p14:sldId id="272"/>
            <p14:sldId id="261"/>
          </p14:sldIdLst>
        </p14:section>
        <p14:section name="Context" id="{E5E84C27-881C-2142-921C-A1D10B445E57}">
          <p14:sldIdLst>
            <p14:sldId id="262"/>
            <p14:sldId id="281"/>
            <p14:sldId id="275"/>
            <p14:sldId id="278"/>
            <p14:sldId id="279"/>
          </p14:sldIdLst>
        </p14:section>
        <p14:section name="Record Linkage" id="{B741A9D6-53A2-374A-9531-574D497C0652}">
          <p14:sldIdLst>
            <p14:sldId id="259"/>
            <p14:sldId id="287"/>
            <p14:sldId id="260"/>
            <p14:sldId id="286"/>
          </p14:sldIdLst>
        </p14:section>
        <p14:section name="M-Tree" id="{0CBADF2D-5553-5A40-9BFA-1A19DC3136AC}">
          <p14:sldIdLst>
            <p14:sldId id="263"/>
            <p14:sldId id="301"/>
            <p14:sldId id="302"/>
            <p14:sldId id="290"/>
            <p14:sldId id="266"/>
          </p14:sldIdLst>
        </p14:section>
        <p14:section name="Evaluation" id="{CC28D7BB-D19C-9848-8164-2BCDAA326421}">
          <p14:sldIdLst>
            <p14:sldId id="264"/>
            <p14:sldId id="305"/>
            <p14:sldId id="308"/>
            <p14:sldId id="291"/>
            <p14:sldId id="295"/>
            <p14:sldId id="296"/>
            <p14:sldId id="297"/>
            <p14:sldId id="298"/>
          </p14:sldIdLst>
        </p14:section>
        <p14:section name="Future Work and Final" id="{02F882C0-3D78-C24E-B4BB-8C9DBDE0167E}">
          <p14:sldIdLst>
            <p14:sldId id="267"/>
            <p14:sldId id="300"/>
            <p14:sldId id="269"/>
          </p14:sldIdLst>
        </p14:section>
        <p14:section name="Backup" id="{7EE9DB69-4A86-614F-B622-2441154487B7}">
          <p14:sldIdLst>
            <p14:sldId id="274"/>
            <p14:sldId id="276"/>
            <p14:sldId id="277"/>
            <p14:sldId id="288"/>
            <p14:sldId id="289"/>
            <p14:sldId id="310"/>
            <p14:sldId id="311"/>
            <p14:sldId id="304"/>
            <p14:sldId id="294"/>
            <p14:sldId id="299"/>
            <p14:sldId id="306"/>
            <p14:sldId id="307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458"/>
    <p:restoredTop sz="94675"/>
  </p:normalViewPr>
  <p:slideViewPr>
    <p:cSldViewPr snapToGrid="0" snapToObjects="1">
      <p:cViewPr varScale="1">
        <p:scale>
          <a:sx n="224" d="100"/>
          <a:sy n="224" d="100"/>
        </p:scale>
        <p:origin x="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mbria Regular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mbria Regular"/>
              </a:defRPr>
            </a:lvl1pPr>
          </a:lstStyle>
          <a:p>
            <a:fld id="{6349F3DB-DA5B-3840-948D-FD4BE57631DC}" type="datetimeFigureOut">
              <a:rPr lang="en-GB" smtClean="0"/>
              <a:pPr/>
              <a:t>05/06/2018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mbria Regular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mbria Regular"/>
              </a:defRPr>
            </a:lvl1pPr>
          </a:lstStyle>
          <a:p>
            <a:fld id="{68A5EE29-E0FC-6C4A-823E-2A3F05D8BE3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417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b="0" i="0" kern="1200">
        <a:solidFill>
          <a:schemeClr val="tx1"/>
        </a:solidFill>
        <a:latin typeface="Cambria Regular"/>
        <a:ea typeface="+mn-ea"/>
        <a:cs typeface="+mn-cs"/>
      </a:defRPr>
    </a:lvl1pPr>
    <a:lvl2pPr marL="356616" algn="l" defTabSz="713232" rtl="0" eaLnBrk="1" latinLnBrk="0" hangingPunct="1">
      <a:defRPr sz="936" b="0" i="0" kern="1200">
        <a:solidFill>
          <a:schemeClr val="tx1"/>
        </a:solidFill>
        <a:latin typeface="Cambria Regular"/>
        <a:ea typeface="+mn-ea"/>
        <a:cs typeface="+mn-cs"/>
      </a:defRPr>
    </a:lvl2pPr>
    <a:lvl3pPr marL="713232" algn="l" defTabSz="713232" rtl="0" eaLnBrk="1" latinLnBrk="0" hangingPunct="1">
      <a:defRPr sz="936" b="0" i="0" kern="1200">
        <a:solidFill>
          <a:schemeClr val="tx1"/>
        </a:solidFill>
        <a:latin typeface="Cambria Regular"/>
        <a:ea typeface="+mn-ea"/>
        <a:cs typeface="+mn-cs"/>
      </a:defRPr>
    </a:lvl3pPr>
    <a:lvl4pPr marL="1069848" algn="l" defTabSz="713232" rtl="0" eaLnBrk="1" latinLnBrk="0" hangingPunct="1">
      <a:defRPr sz="936" b="0" i="0" kern="1200">
        <a:solidFill>
          <a:schemeClr val="tx1"/>
        </a:solidFill>
        <a:latin typeface="Cambria Regular"/>
        <a:ea typeface="+mn-ea"/>
        <a:cs typeface="+mn-cs"/>
      </a:defRPr>
    </a:lvl4pPr>
    <a:lvl5pPr marL="1426464" algn="l" defTabSz="713232" rtl="0" eaLnBrk="1" latinLnBrk="0" hangingPunct="1">
      <a:defRPr sz="936" b="0" i="0" kern="1200">
        <a:solidFill>
          <a:schemeClr val="tx1"/>
        </a:solidFill>
        <a:latin typeface="Cambria Regular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1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7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87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4256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67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75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64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12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70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39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33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30/05/2018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2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7695" y="5292246"/>
            <a:ext cx="20262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Cambria Regular"/>
              </a:defRPr>
            </a:lvl1pPr>
          </a:lstStyle>
          <a:p>
            <a:r>
              <a:rPr lang="en-GB"/>
              <a:t>30/05/2018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5296959"/>
            <a:ext cx="519141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 i="0">
                <a:solidFill>
                  <a:schemeClr val="tx1">
                    <a:tint val="75000"/>
                  </a:schemeClr>
                </a:solidFill>
                <a:latin typeface="Cambria Regular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Cambria Regular"/>
              </a:defRPr>
            </a:lvl1pPr>
          </a:lstStyle>
          <a:p>
            <a:fld id="{8DEB7051-B6B1-F543-9CF9-C86EC8053C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6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Cambria Regular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Cambria Regular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mbria Regular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Cambria Regular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Cambria Regular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Cambria Regular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digitisingscotland/pakdd2018-metric-linkag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digitisingscotland/pakdd2018-metric-linkag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isingscotland.cs.st-andrews.ac.u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0BA9-07A1-544B-926C-43C639CFD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48108"/>
            <a:ext cx="6858000" cy="188409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mbria" panose="02040503050406030204" pitchFamily="18" charset="0"/>
              </a:rPr>
              <a:t>Using Metric Space Indexing for Complete and Efficient Record Linkage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65313-2CA9-6A43-A6CC-7A6D85E68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879033"/>
            <a:ext cx="6858000" cy="1379802"/>
          </a:xfrm>
        </p:spPr>
        <p:txBody>
          <a:bodyPr/>
          <a:lstStyle/>
          <a:p>
            <a:r>
              <a:rPr lang="en-GB" sz="2000" dirty="0">
                <a:latin typeface="Cambria" panose="02040503050406030204" pitchFamily="18" charset="0"/>
              </a:rPr>
              <a:t>Özgür Akgün</a:t>
            </a:r>
            <a:r>
              <a:rPr lang="en-GB" sz="2000" baseline="30000" dirty="0">
                <a:latin typeface="Cambria" panose="02040503050406030204" pitchFamily="18" charset="0"/>
              </a:rPr>
              <a:t>1</a:t>
            </a:r>
            <a:r>
              <a:rPr lang="en-GB" sz="2000" dirty="0">
                <a:latin typeface="Cambria" panose="02040503050406030204" pitchFamily="18" charset="0"/>
              </a:rPr>
              <a:t>, Alan Dearle</a:t>
            </a:r>
            <a:r>
              <a:rPr lang="en-GB" sz="2000" baseline="30000" dirty="0">
                <a:latin typeface="Cambria" panose="02040503050406030204" pitchFamily="18" charset="0"/>
              </a:rPr>
              <a:t>1</a:t>
            </a:r>
            <a:r>
              <a:rPr lang="en-GB" sz="2000" dirty="0">
                <a:latin typeface="Cambria" panose="02040503050406030204" pitchFamily="18" charset="0"/>
              </a:rPr>
              <a:t>, Graham Kirby</a:t>
            </a:r>
            <a:r>
              <a:rPr lang="en-GB" sz="2000" baseline="30000" dirty="0">
                <a:latin typeface="Cambria" panose="02040503050406030204" pitchFamily="18" charset="0"/>
              </a:rPr>
              <a:t>1</a:t>
            </a:r>
            <a:r>
              <a:rPr lang="en-GB" sz="2000" dirty="0">
                <a:latin typeface="Cambria" panose="02040503050406030204" pitchFamily="18" charset="0"/>
              </a:rPr>
              <a:t>, Peter Christen</a:t>
            </a:r>
            <a:r>
              <a:rPr lang="en-GB" sz="2000" baseline="30000" dirty="0">
                <a:latin typeface="Cambria" panose="02040503050406030204" pitchFamily="18" charset="0"/>
              </a:rPr>
              <a:t>2</a:t>
            </a:r>
          </a:p>
          <a:p>
            <a:r>
              <a:rPr lang="en-GB" sz="1600" baseline="30000" dirty="0">
                <a:latin typeface="Cambria" panose="02040503050406030204" pitchFamily="18" charset="0"/>
              </a:rPr>
              <a:t>1</a:t>
            </a:r>
            <a:r>
              <a:rPr lang="en-GB" sz="1600" dirty="0">
                <a:latin typeface="Cambria" panose="02040503050406030204" pitchFamily="18" charset="0"/>
              </a:rPr>
              <a:t> School of Computer Science, University of St Andrews</a:t>
            </a:r>
          </a:p>
          <a:p>
            <a:r>
              <a:rPr lang="en-GB" sz="1600" baseline="30000" dirty="0">
                <a:latin typeface="Cambria" panose="02040503050406030204" pitchFamily="18" charset="0"/>
              </a:rPr>
              <a:t>2</a:t>
            </a:r>
            <a:r>
              <a:rPr lang="en-GB" sz="1600" dirty="0">
                <a:latin typeface="Cambria" panose="02040503050406030204" pitchFamily="18" charset="0"/>
              </a:rPr>
              <a:t> Research School of Computer Science, The Australian National University</a:t>
            </a:r>
          </a:p>
          <a:p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03A0B-761B-E04C-99E8-4D8742EE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1" y="4258835"/>
            <a:ext cx="1543917" cy="115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4F5D3-5C68-FF4B-9308-7F12D968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324" y="4474835"/>
            <a:ext cx="1785883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5EEC0-AC1A-8143-8FDE-414FCC5A3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6" t="16304" r="8258" b="18904"/>
          <a:stretch/>
        </p:blipFill>
        <p:spPr>
          <a:xfrm>
            <a:off x="4255373" y="4474835"/>
            <a:ext cx="2114042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D26983-1579-7245-8568-CCBE662D3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581" y="4474835"/>
            <a:ext cx="210337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4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3BFB2F-5EE1-D848-AD2F-085C2B06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06577-44FA-6948-9568-7B4854B7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15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A4CB9A-9D30-7D43-B04A-6E20D02B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E9420-AA7F-E64A-BC7A-8B280F30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43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8E61-B926-7C43-87F9-7024E864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Distance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1336-6B18-EE4A-9820-AFD75604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GB" dirty="0"/>
              <a:t>Data set A and B</a:t>
            </a:r>
          </a:p>
          <a:p>
            <a:r>
              <a:rPr lang="en-GB" dirty="0"/>
              <a:t>Same kind of entities in A and B</a:t>
            </a:r>
          </a:p>
          <a:p>
            <a:r>
              <a:rPr lang="en-GB" dirty="0"/>
              <a:t>A number of fields (containing strings, numbers, dates)</a:t>
            </a:r>
          </a:p>
          <a:p>
            <a:r>
              <a:rPr lang="en-GB" dirty="0"/>
              <a:t>Distance method per field</a:t>
            </a:r>
          </a:p>
          <a:p>
            <a:r>
              <a:rPr lang="en-GB" dirty="0"/>
              <a:t>Combined distance value between entities</a:t>
            </a:r>
          </a:p>
          <a:p>
            <a:r>
              <a:rPr lang="en-GB" dirty="0"/>
              <a:t>Two entities “close enough” </a:t>
            </a:r>
            <a:r>
              <a:rPr lang="en-GB" dirty="0">
                <a:sym typeface="Wingdings" pitchFamily="2" charset="2"/>
              </a:rPr>
              <a:t> links</a:t>
            </a:r>
            <a:endParaRPr lang="en-GB" dirty="0"/>
          </a:p>
          <a:p>
            <a:r>
              <a:rPr lang="en-GB" b="1" dirty="0"/>
              <a:t>We cannot afford calculating all pairs of distances</a:t>
            </a:r>
          </a:p>
          <a:p>
            <a:pPr lvl="1"/>
            <a:r>
              <a:rPr lang="en-GB" sz="2100" dirty="0"/>
              <a:t>If we could, this paper would have been unnecessary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57F17-51F9-2F4E-8BB6-4A4A666F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1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DAC8-7DF4-DB4F-8435-0493AB3B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Indexing/Blocking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4DD3F-1DBC-F241-9BAE-166B55A27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each record in A, a cheap way of identifying candidates from B</a:t>
            </a:r>
          </a:p>
          <a:p>
            <a:r>
              <a:rPr lang="en-GB" dirty="0"/>
              <a:t>Calculate distances on this subset only</a:t>
            </a:r>
          </a:p>
          <a:p>
            <a:r>
              <a:rPr lang="en-GB" dirty="0"/>
              <a:t>May lose some</a:t>
            </a:r>
          </a:p>
          <a:p>
            <a:r>
              <a:rPr lang="en-GB" dirty="0"/>
              <a:t>Requires design (trial and error)</a:t>
            </a:r>
          </a:p>
          <a:p>
            <a:pPr lvl="1"/>
            <a:r>
              <a:rPr lang="en-GB" sz="2100" dirty="0"/>
              <a:t>In addition to the design required for the distance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6FD46-0D39-7342-9C72-4AF73B0D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3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23DD-773F-204B-A646-E20B7FA5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Metric Space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ED5C-B55F-FF4A-B09E-37E613EB1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a data structure called Metric Tree (M-Tree)</a:t>
            </a:r>
          </a:p>
          <a:p>
            <a:r>
              <a:rPr lang="en-GB" dirty="0"/>
              <a:t>No additional design needed</a:t>
            </a:r>
          </a:p>
          <a:p>
            <a:r>
              <a:rPr lang="en-GB" dirty="0"/>
              <a:t>Provided the distance method is </a:t>
            </a:r>
            <a:r>
              <a:rPr lang="en-GB" i="1" dirty="0"/>
              <a:t>metric</a:t>
            </a:r>
          </a:p>
          <a:p>
            <a:pPr lvl="1"/>
            <a:endParaRPr lang="en-GB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3E2F3-5CF5-F243-A3B2-25DC948D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772064"/>
            <a:ext cx="4216400" cy="19812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C87F5F-5606-BA4F-95A7-F51C1813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82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M-Tree vs Bloc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Blocking vs Metric Space</a:t>
            </a:r>
            <a:endParaRPr dirty="0"/>
          </a:p>
        </p:txBody>
      </p:sp>
      <p:sp>
        <p:nvSpPr>
          <p:cNvPr id="266" name="Square"/>
          <p:cNvSpPr/>
          <p:nvPr/>
        </p:nvSpPr>
        <p:spPr>
          <a:xfrm>
            <a:off x="3207742" y="2034780"/>
            <a:ext cx="2711546" cy="271154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29766" tIns="29766" rIns="29766" bIns="29766" anchor="ctr"/>
          <a:lstStyle/>
          <a:p>
            <a:pPr>
              <a:defRPr sz="2400"/>
            </a:pPr>
            <a:endParaRPr sz="1406" dirty="0">
              <a:latin typeface="Cambria Regular"/>
            </a:endParaRPr>
          </a:p>
        </p:txBody>
      </p:sp>
      <p:sp>
        <p:nvSpPr>
          <p:cNvPr id="267" name="Circle"/>
          <p:cNvSpPr/>
          <p:nvPr/>
        </p:nvSpPr>
        <p:spPr>
          <a:xfrm>
            <a:off x="3318414" y="212948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68" name="Circle"/>
          <p:cNvSpPr/>
          <p:nvPr/>
        </p:nvSpPr>
        <p:spPr>
          <a:xfrm>
            <a:off x="5618127" y="447224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69" name="Circle"/>
          <p:cNvSpPr/>
          <p:nvPr/>
        </p:nvSpPr>
        <p:spPr>
          <a:xfrm>
            <a:off x="5987107" y="447968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3603804" y="212948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3600731" y="241986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3932865" y="214039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3932865" y="2422178"/>
            <a:ext cx="186036" cy="18603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4265001" y="214155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4265001" y="242333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4597135" y="2145027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4597135" y="242680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3606878" y="271024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3609951" y="300062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3932866" y="273372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3932866" y="301550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4265001" y="273488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4265001" y="301666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4597135" y="273835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4597135" y="302013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3613025" y="329100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0" name="Circle"/>
          <p:cNvSpPr/>
          <p:nvPr/>
        </p:nvSpPr>
        <p:spPr>
          <a:xfrm>
            <a:off x="3616098" y="358138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1" name="Circle"/>
          <p:cNvSpPr/>
          <p:nvPr/>
        </p:nvSpPr>
        <p:spPr>
          <a:xfrm>
            <a:off x="3943780" y="330935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2" name="Circle"/>
          <p:cNvSpPr/>
          <p:nvPr/>
        </p:nvSpPr>
        <p:spPr>
          <a:xfrm>
            <a:off x="3943780" y="3591140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3" name="Circle"/>
          <p:cNvSpPr/>
          <p:nvPr/>
        </p:nvSpPr>
        <p:spPr>
          <a:xfrm>
            <a:off x="4275914" y="331051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4" name="Circle"/>
          <p:cNvSpPr/>
          <p:nvPr/>
        </p:nvSpPr>
        <p:spPr>
          <a:xfrm>
            <a:off x="4275914" y="3592297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5" name="Circle"/>
          <p:cNvSpPr/>
          <p:nvPr/>
        </p:nvSpPr>
        <p:spPr>
          <a:xfrm>
            <a:off x="4608049" y="331398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6" name="Circle"/>
          <p:cNvSpPr/>
          <p:nvPr/>
        </p:nvSpPr>
        <p:spPr>
          <a:xfrm>
            <a:off x="4608049" y="3595770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7" name="Circle"/>
          <p:cNvSpPr/>
          <p:nvPr/>
        </p:nvSpPr>
        <p:spPr>
          <a:xfrm>
            <a:off x="4929270" y="215523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8" name="Circle"/>
          <p:cNvSpPr/>
          <p:nvPr/>
        </p:nvSpPr>
        <p:spPr>
          <a:xfrm>
            <a:off x="4929270" y="243701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99" name="Circle"/>
          <p:cNvSpPr/>
          <p:nvPr/>
        </p:nvSpPr>
        <p:spPr>
          <a:xfrm>
            <a:off x="5261404" y="215639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0" name="Circle"/>
          <p:cNvSpPr/>
          <p:nvPr/>
        </p:nvSpPr>
        <p:spPr>
          <a:xfrm>
            <a:off x="5261404" y="243817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1" name="Circle"/>
          <p:cNvSpPr/>
          <p:nvPr/>
        </p:nvSpPr>
        <p:spPr>
          <a:xfrm>
            <a:off x="5593539" y="2159868"/>
            <a:ext cx="186036" cy="18603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2" name="Circle"/>
          <p:cNvSpPr/>
          <p:nvPr/>
        </p:nvSpPr>
        <p:spPr>
          <a:xfrm>
            <a:off x="5593539" y="244164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3" name="Circle"/>
          <p:cNvSpPr/>
          <p:nvPr/>
        </p:nvSpPr>
        <p:spPr>
          <a:xfrm>
            <a:off x="4929270" y="274856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4" name="Circle"/>
          <p:cNvSpPr/>
          <p:nvPr/>
        </p:nvSpPr>
        <p:spPr>
          <a:xfrm>
            <a:off x="4929270" y="3030347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5" name="Circle"/>
          <p:cNvSpPr/>
          <p:nvPr/>
        </p:nvSpPr>
        <p:spPr>
          <a:xfrm>
            <a:off x="5261404" y="274972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6" name="Circle"/>
          <p:cNvSpPr/>
          <p:nvPr/>
        </p:nvSpPr>
        <p:spPr>
          <a:xfrm>
            <a:off x="5261404" y="303150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7" name="Circle"/>
          <p:cNvSpPr/>
          <p:nvPr/>
        </p:nvSpPr>
        <p:spPr>
          <a:xfrm>
            <a:off x="5593539" y="275319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8" name="Circle"/>
          <p:cNvSpPr/>
          <p:nvPr/>
        </p:nvSpPr>
        <p:spPr>
          <a:xfrm>
            <a:off x="5593539" y="303497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09" name="Circle"/>
          <p:cNvSpPr/>
          <p:nvPr/>
        </p:nvSpPr>
        <p:spPr>
          <a:xfrm>
            <a:off x="4940184" y="3324200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0" name="Circle"/>
          <p:cNvSpPr/>
          <p:nvPr/>
        </p:nvSpPr>
        <p:spPr>
          <a:xfrm>
            <a:off x="4940184" y="360598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1" name="Circle"/>
          <p:cNvSpPr/>
          <p:nvPr/>
        </p:nvSpPr>
        <p:spPr>
          <a:xfrm>
            <a:off x="5272318" y="332535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2" name="Circle"/>
          <p:cNvSpPr/>
          <p:nvPr/>
        </p:nvSpPr>
        <p:spPr>
          <a:xfrm>
            <a:off x="5272318" y="360713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3" name="Circle"/>
          <p:cNvSpPr/>
          <p:nvPr/>
        </p:nvSpPr>
        <p:spPr>
          <a:xfrm>
            <a:off x="5604453" y="332883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4" name="Circle"/>
          <p:cNvSpPr/>
          <p:nvPr/>
        </p:nvSpPr>
        <p:spPr>
          <a:xfrm>
            <a:off x="5604453" y="361061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5" name="Circle"/>
          <p:cNvSpPr/>
          <p:nvPr/>
        </p:nvSpPr>
        <p:spPr>
          <a:xfrm>
            <a:off x="3309193" y="2422327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6" name="Circle"/>
          <p:cNvSpPr/>
          <p:nvPr/>
        </p:nvSpPr>
        <p:spPr>
          <a:xfrm>
            <a:off x="3315340" y="271517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7" name="Circle"/>
          <p:cNvSpPr/>
          <p:nvPr/>
        </p:nvSpPr>
        <p:spPr>
          <a:xfrm>
            <a:off x="3312267" y="300801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8" name="Circle"/>
          <p:cNvSpPr/>
          <p:nvPr/>
        </p:nvSpPr>
        <p:spPr>
          <a:xfrm>
            <a:off x="3321487" y="330086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19" name="Circle"/>
          <p:cNvSpPr/>
          <p:nvPr/>
        </p:nvSpPr>
        <p:spPr>
          <a:xfrm>
            <a:off x="3324560" y="359370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0" name="Circle"/>
          <p:cNvSpPr/>
          <p:nvPr/>
        </p:nvSpPr>
        <p:spPr>
          <a:xfrm>
            <a:off x="3619171" y="387176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1" name="Circle"/>
          <p:cNvSpPr/>
          <p:nvPr/>
        </p:nvSpPr>
        <p:spPr>
          <a:xfrm>
            <a:off x="3946539" y="387292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2" name="Circle"/>
          <p:cNvSpPr/>
          <p:nvPr/>
        </p:nvSpPr>
        <p:spPr>
          <a:xfrm>
            <a:off x="4278674" y="3874078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3" name="Circle"/>
          <p:cNvSpPr/>
          <p:nvPr/>
        </p:nvSpPr>
        <p:spPr>
          <a:xfrm>
            <a:off x="4610809" y="387755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4" name="Circle"/>
          <p:cNvSpPr/>
          <p:nvPr/>
        </p:nvSpPr>
        <p:spPr>
          <a:xfrm>
            <a:off x="3622245" y="416214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5" name="Circle"/>
          <p:cNvSpPr/>
          <p:nvPr/>
        </p:nvSpPr>
        <p:spPr>
          <a:xfrm>
            <a:off x="3625319" y="445252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6" name="Circle"/>
          <p:cNvSpPr/>
          <p:nvPr/>
        </p:nvSpPr>
        <p:spPr>
          <a:xfrm>
            <a:off x="3957454" y="416677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7" name="Circle"/>
          <p:cNvSpPr/>
          <p:nvPr/>
        </p:nvSpPr>
        <p:spPr>
          <a:xfrm>
            <a:off x="3957454" y="444855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8" name="Circle"/>
          <p:cNvSpPr/>
          <p:nvPr/>
        </p:nvSpPr>
        <p:spPr>
          <a:xfrm>
            <a:off x="4289588" y="4167931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29" name="Circle"/>
          <p:cNvSpPr/>
          <p:nvPr/>
        </p:nvSpPr>
        <p:spPr>
          <a:xfrm>
            <a:off x="4289588" y="444971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0" name="Circle"/>
          <p:cNvSpPr/>
          <p:nvPr/>
        </p:nvSpPr>
        <p:spPr>
          <a:xfrm>
            <a:off x="4621723" y="417140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1" name="Circle"/>
          <p:cNvSpPr/>
          <p:nvPr/>
        </p:nvSpPr>
        <p:spPr>
          <a:xfrm>
            <a:off x="4621723" y="445318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2" name="Circle"/>
          <p:cNvSpPr/>
          <p:nvPr/>
        </p:nvSpPr>
        <p:spPr>
          <a:xfrm>
            <a:off x="4942944" y="388776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3" name="Circle"/>
          <p:cNvSpPr/>
          <p:nvPr/>
        </p:nvSpPr>
        <p:spPr>
          <a:xfrm>
            <a:off x="5275078" y="3888920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4" name="Circle"/>
          <p:cNvSpPr/>
          <p:nvPr/>
        </p:nvSpPr>
        <p:spPr>
          <a:xfrm>
            <a:off x="5607213" y="3892392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5" name="Circle"/>
          <p:cNvSpPr/>
          <p:nvPr/>
        </p:nvSpPr>
        <p:spPr>
          <a:xfrm>
            <a:off x="4953857" y="4181616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6" name="Circle"/>
          <p:cNvSpPr/>
          <p:nvPr/>
        </p:nvSpPr>
        <p:spPr>
          <a:xfrm>
            <a:off x="4953857" y="4463397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7" name="Circle"/>
          <p:cNvSpPr/>
          <p:nvPr/>
        </p:nvSpPr>
        <p:spPr>
          <a:xfrm>
            <a:off x="5285992" y="418277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8" name="Circle"/>
          <p:cNvSpPr/>
          <p:nvPr/>
        </p:nvSpPr>
        <p:spPr>
          <a:xfrm>
            <a:off x="5285992" y="446455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39" name="Circle"/>
          <p:cNvSpPr/>
          <p:nvPr/>
        </p:nvSpPr>
        <p:spPr>
          <a:xfrm>
            <a:off x="5618127" y="4186245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3327634" y="3886553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3333781" y="4179399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3330707" y="4472244"/>
            <a:ext cx="186036" cy="186036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9766" tIns="29766" rIns="29766" bIns="2976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406" dirty="0">
              <a:latin typeface="Cambria Regular"/>
            </a:endParaRPr>
          </a:p>
        </p:txBody>
      </p:sp>
      <p:sp>
        <p:nvSpPr>
          <p:cNvPr id="270" name="Circle"/>
          <p:cNvSpPr/>
          <p:nvPr/>
        </p:nvSpPr>
        <p:spPr>
          <a:xfrm>
            <a:off x="2610652" y="1427384"/>
            <a:ext cx="1620000" cy="1620000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29766" tIns="29766" rIns="29766" bIns="29766" anchor="ctr"/>
          <a:lstStyle/>
          <a:p>
            <a:pPr>
              <a:defRPr sz="2400"/>
            </a:pPr>
            <a:endParaRPr sz="1406" dirty="0">
              <a:latin typeface="Cambria Regular"/>
            </a:endParaRPr>
          </a:p>
        </p:txBody>
      </p:sp>
      <p:sp>
        <p:nvSpPr>
          <p:cNvPr id="271" name="Circle"/>
          <p:cNvSpPr/>
          <p:nvPr/>
        </p:nvSpPr>
        <p:spPr>
          <a:xfrm>
            <a:off x="2849562" y="1664394"/>
            <a:ext cx="1116212" cy="1116212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29766" tIns="29766" rIns="29766" bIns="29766" anchor="ctr"/>
          <a:lstStyle/>
          <a:p>
            <a:pPr>
              <a:defRPr sz="2400"/>
            </a:pPr>
            <a:endParaRPr sz="1406" dirty="0">
              <a:latin typeface="Cambria Regular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5153039" y="4007156"/>
            <a:ext cx="1116212" cy="1116212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29766" tIns="29766" rIns="29766" bIns="29766" anchor="ctr"/>
          <a:lstStyle/>
          <a:p>
            <a:pPr>
              <a:defRPr sz="2400"/>
            </a:pPr>
            <a:endParaRPr sz="1406" dirty="0">
              <a:latin typeface="Cambria Regula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BF63E-696B-2248-8A46-6C3363A2ED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8801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 advAuto="0"/>
      <p:bldP spid="274" grpId="0" animBg="1" advAuto="0"/>
      <p:bldP spid="275" grpId="0" animBg="1" advAuto="0"/>
      <p:bldP spid="276" grpId="0" animBg="1" advAuto="0"/>
      <p:bldP spid="277" grpId="0" animBg="1" advAuto="0"/>
      <p:bldP spid="278" grpId="0" animBg="1" advAuto="0"/>
      <p:bldP spid="279" grpId="0" animBg="1" advAuto="0"/>
      <p:bldP spid="280" grpId="0" animBg="1" advAuto="0"/>
      <p:bldP spid="281" grpId="0" animBg="1" advAuto="0"/>
      <p:bldP spid="282" grpId="0" animBg="1" advAuto="0"/>
      <p:bldP spid="283" grpId="0" animBg="1" advAuto="0"/>
      <p:bldP spid="284" grpId="0" animBg="1" advAuto="0"/>
      <p:bldP spid="285" grpId="0" animBg="1" advAuto="0"/>
      <p:bldP spid="286" grpId="0" animBg="1" advAuto="0"/>
      <p:bldP spid="287" grpId="0" animBg="1" advAuto="0"/>
      <p:bldP spid="288" grpId="0" animBg="1" advAuto="0"/>
      <p:bldP spid="289" grpId="0" animBg="1" advAuto="0"/>
      <p:bldP spid="290" grpId="0" animBg="1" advAuto="0"/>
      <p:bldP spid="291" grpId="0" animBg="1" advAuto="0"/>
      <p:bldP spid="292" grpId="0" animBg="1" advAuto="0"/>
      <p:bldP spid="293" grpId="0" animBg="1" advAuto="0"/>
      <p:bldP spid="294" grpId="0" animBg="1" advAuto="0"/>
      <p:bldP spid="295" grpId="0" animBg="1" advAuto="0"/>
      <p:bldP spid="296" grpId="0" animBg="1" advAuto="0"/>
      <p:bldP spid="297" grpId="0" animBg="1" advAuto="0"/>
      <p:bldP spid="298" grpId="0" animBg="1" advAuto="0"/>
      <p:bldP spid="299" grpId="0" animBg="1" advAuto="0"/>
      <p:bldP spid="300" grpId="0" animBg="1" advAuto="0"/>
      <p:bldP spid="301" grpId="0" animBg="1" advAuto="0"/>
      <p:bldP spid="302" grpId="0" animBg="1" advAuto="0"/>
      <p:bldP spid="303" grpId="0" animBg="1" advAuto="0"/>
      <p:bldP spid="304" grpId="0" animBg="1" advAuto="0"/>
      <p:bldP spid="305" grpId="0" animBg="1" advAuto="0"/>
      <p:bldP spid="306" grpId="0" animBg="1" advAuto="0"/>
      <p:bldP spid="307" grpId="0" animBg="1" advAuto="0"/>
      <p:bldP spid="308" grpId="0" animBg="1" advAuto="0"/>
      <p:bldP spid="309" grpId="0" animBg="1" advAuto="0"/>
      <p:bldP spid="310" grpId="0" animBg="1" advAuto="0"/>
      <p:bldP spid="311" grpId="0" animBg="1" advAuto="0"/>
      <p:bldP spid="312" grpId="0" animBg="1" advAuto="0"/>
      <p:bldP spid="313" grpId="0" animBg="1" advAuto="0"/>
      <p:bldP spid="314" grpId="0" animBg="1" advAuto="0"/>
      <p:bldP spid="315" grpId="0" animBg="1" advAuto="0"/>
      <p:bldP spid="316" grpId="0" animBg="1" advAuto="0"/>
      <p:bldP spid="317" grpId="0" animBg="1" advAuto="0"/>
      <p:bldP spid="318" grpId="0" animBg="1" advAuto="0"/>
      <p:bldP spid="319" grpId="0" animBg="1" advAuto="0"/>
      <p:bldP spid="320" grpId="0" animBg="1" advAuto="0"/>
      <p:bldP spid="321" grpId="0" animBg="1" advAuto="0"/>
      <p:bldP spid="322" grpId="0" animBg="1" advAuto="0"/>
      <p:bldP spid="323" grpId="0" animBg="1" advAuto="0"/>
      <p:bldP spid="324" grpId="0" animBg="1" advAuto="0"/>
      <p:bldP spid="325" grpId="0" animBg="1" advAuto="0"/>
      <p:bldP spid="326" grpId="0" animBg="1" advAuto="0"/>
      <p:bldP spid="327" grpId="0" animBg="1" advAuto="0"/>
      <p:bldP spid="328" grpId="0" animBg="1" advAuto="0"/>
      <p:bldP spid="329" grpId="0" animBg="1" advAuto="0"/>
      <p:bldP spid="330" grpId="0" animBg="1" advAuto="0"/>
      <p:bldP spid="331" grpId="0" animBg="1" advAuto="0"/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  <p:bldP spid="338" grpId="0" animBg="1" advAuto="0"/>
      <p:bldP spid="339" grpId="0" animBg="1" advAuto="0"/>
      <p:bldP spid="340" grpId="0" animBg="1" advAuto="0"/>
      <p:bldP spid="341" grpId="0" animBg="1" advAuto="0"/>
      <p:bldP spid="342" grpId="0" animBg="1" advAuto="0"/>
      <p:bldP spid="270" grpId="1" animBg="1" advAuto="0"/>
      <p:bldP spid="271" grpId="0" animBg="1" advAuto="0"/>
      <p:bldP spid="27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A964-4F8B-134F-A05B-02FD2D97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B141-A543-BF42-880A-BD383605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Indexing structure for efficient K-nearest neighbour search</a:t>
            </a:r>
          </a:p>
          <a:p>
            <a:r>
              <a:rPr lang="en-GB" dirty="0"/>
              <a:t>Points organised hierarchically</a:t>
            </a:r>
          </a:p>
          <a:p>
            <a:pPr lvl="1"/>
            <a:r>
              <a:rPr lang="en-GB" sz="2100" dirty="0"/>
              <a:t>Binary tree: nodes = sets of points, root = all points</a:t>
            </a:r>
          </a:p>
          <a:p>
            <a:pPr lvl="1"/>
            <a:r>
              <a:rPr lang="en-GB" sz="2100" dirty="0"/>
              <a:t>Siblings are disjoint</a:t>
            </a:r>
          </a:p>
          <a:p>
            <a:r>
              <a:rPr lang="en-GB" sz="2400" dirty="0"/>
              <a:t>Two main methods provided</a:t>
            </a:r>
          </a:p>
          <a:p>
            <a:pPr lvl="1"/>
            <a:r>
              <a:rPr lang="en-GB" sz="2100" dirty="0"/>
              <a:t>Find all points within a given radius</a:t>
            </a:r>
          </a:p>
          <a:p>
            <a:pPr lvl="1"/>
            <a:r>
              <a:rPr lang="en-GB" sz="2100" dirty="0"/>
              <a:t>Find a number of closest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8ADF55-EFBA-A443-8E62-D1138E05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36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4488-DAB8-0D4D-B83D-BD29C525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Tree - Constructing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35D3-5BC7-604E-B06F-05D7636C9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70378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Top-down</a:t>
            </a:r>
          </a:p>
          <a:p>
            <a:r>
              <a:rPr lang="en-GB" dirty="0"/>
              <a:t>Choose two pivot points p(l) and p(r) such that the distance is largest</a:t>
            </a:r>
          </a:p>
          <a:p>
            <a:pPr lvl="1"/>
            <a:r>
              <a:rPr lang="en-GB" sz="2100" dirty="0"/>
              <a:t>This is quadratic again, we use a heuristic</a:t>
            </a:r>
          </a:p>
          <a:p>
            <a:pPr lvl="2"/>
            <a:r>
              <a:rPr lang="en-GB" sz="2100" dirty="0"/>
              <a:t>Pick a random point, find the farthest point from it, call it p(l).</a:t>
            </a:r>
          </a:p>
          <a:p>
            <a:pPr lvl="2"/>
            <a:r>
              <a:rPr lang="en-GB" sz="2100" dirty="0"/>
              <a:t>Find the farthest point from p(l), call it p(r)</a:t>
            </a:r>
          </a:p>
          <a:p>
            <a:r>
              <a:rPr lang="en-GB" dirty="0"/>
              <a:t>Partition</a:t>
            </a:r>
          </a:p>
          <a:p>
            <a:pPr lvl="1"/>
            <a:r>
              <a:rPr lang="en-GB" sz="2100" dirty="0"/>
              <a:t>Project all points onto a line from p(l) to p(r)</a:t>
            </a:r>
          </a:p>
          <a:p>
            <a:pPr lvl="1"/>
            <a:r>
              <a:rPr lang="en-GB" sz="2100" dirty="0"/>
              <a:t>Find the median point A along the line u</a:t>
            </a:r>
          </a:p>
          <a:p>
            <a:pPr lvl="1"/>
            <a:r>
              <a:rPr lang="en-GB" sz="2100" dirty="0"/>
              <a:t>All points on the left of A go to the left subtree, on the right of A to the right subtree</a:t>
            </a:r>
          </a:p>
          <a:p>
            <a:pPr lvl="1"/>
            <a:r>
              <a:rPr lang="en-GB" sz="2100" dirty="0"/>
              <a:t>Median ensures tree depth of O(log n) – but it is expensive</a:t>
            </a:r>
          </a:p>
          <a:p>
            <a:pPr lvl="2"/>
            <a:r>
              <a:rPr lang="en-GB" sz="2100" dirty="0"/>
              <a:t>Heuristic: we use mean A=(p(l)+</a:t>
            </a:r>
            <a:r>
              <a:rPr lang="en-GB" sz="2100" dirty="0" err="1"/>
              <a:t>pr</a:t>
            </a:r>
            <a:r>
              <a:rPr lang="en-GB" sz="2100" dirty="0"/>
              <a:t>(r))/2</a:t>
            </a:r>
          </a:p>
          <a:p>
            <a:r>
              <a:rPr lang="en-GB" dirty="0"/>
              <a:t>Imagine a high-dimensional plane orthogonal to </a:t>
            </a:r>
            <a:r>
              <a:rPr lang="en-GB" i="1" dirty="0"/>
              <a:t>u</a:t>
            </a:r>
            <a:r>
              <a:rPr lang="en-GB" dirty="0"/>
              <a:t> that goes through </a:t>
            </a:r>
            <a:r>
              <a:rPr lang="en-GB" i="1" dirty="0"/>
              <a:t>A</a:t>
            </a:r>
          </a:p>
          <a:p>
            <a:r>
              <a:rPr lang="en-GB" dirty="0"/>
              <a:t>This is the decision boundary – used for querying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9A628-2F5F-D94E-86AE-AD92B2B2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07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C15B-91D6-F444-94EB-9444EE50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 Tree - Querying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59DC-2A28-0D48-8FBD-EF837DB5F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Top-down</a:t>
            </a:r>
          </a:p>
          <a:p>
            <a:r>
              <a:rPr lang="en-GB" dirty="0"/>
              <a:t>Given a query point and a radius</a:t>
            </a:r>
          </a:p>
          <a:p>
            <a:r>
              <a:rPr lang="en-GB" dirty="0"/>
              <a:t>Consider a sphere around it</a:t>
            </a:r>
          </a:p>
          <a:p>
            <a:r>
              <a:rPr lang="en-GB" dirty="0"/>
              <a:t>Calculate the distance to p(l) and p(r)</a:t>
            </a:r>
          </a:p>
          <a:p>
            <a:r>
              <a:rPr lang="en-GB" dirty="0"/>
              <a:t>Decide left/right/both depending on the distances</a:t>
            </a:r>
          </a:p>
          <a:p>
            <a:r>
              <a:rPr lang="en-GB" dirty="0"/>
              <a:t>Low variation in inter-record distances will reduce efficiency</a:t>
            </a:r>
          </a:p>
          <a:p>
            <a:pPr lvl="1"/>
            <a:r>
              <a:rPr lang="en-GB" sz="2100" dirty="0"/>
              <a:t>Also called: high intrinsic dimensionality</a:t>
            </a:r>
          </a:p>
          <a:p>
            <a:pPr lvl="1"/>
            <a:r>
              <a:rPr lang="en-GB" sz="2100" dirty="0"/>
              <a:t>Due to insufficient pruning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38654-1C81-5948-A2B5-28156B73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2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D129-2284-474E-9889-CAB55E27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Linkage using M-Tree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94BB3-0219-9943-A5A2-688D2B0CC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General linkage problem</a:t>
            </a:r>
          </a:p>
          <a:p>
            <a:pPr lvl="1"/>
            <a:r>
              <a:rPr lang="en-GB" sz="2100" dirty="0"/>
              <a:t>for two datasets </a:t>
            </a:r>
            <a:r>
              <a:rPr lang="en-GB" sz="2100" i="1" dirty="0"/>
              <a:t>A</a:t>
            </a:r>
            <a:r>
              <a:rPr lang="en-GB" sz="2100" dirty="0"/>
              <a:t> and </a:t>
            </a:r>
            <a:r>
              <a:rPr lang="en-GB" sz="2100" i="1" dirty="0"/>
              <a:t>B</a:t>
            </a:r>
          </a:p>
          <a:p>
            <a:pPr lvl="1"/>
            <a:r>
              <a:rPr lang="en-GB" sz="2100" dirty="0"/>
              <a:t>find all record pairs that have a distance of </a:t>
            </a:r>
            <a:r>
              <a:rPr lang="en-GB" sz="2100" i="1" dirty="0"/>
              <a:t>d </a:t>
            </a:r>
            <a:r>
              <a:rPr lang="en-GB" sz="2100" dirty="0"/>
              <a:t>or less</a:t>
            </a:r>
          </a:p>
          <a:p>
            <a:r>
              <a:rPr lang="en-GB" dirty="0"/>
              <a:t>Place all records in </a:t>
            </a:r>
            <a:r>
              <a:rPr lang="en-GB" i="1" dirty="0"/>
              <a:t>A</a:t>
            </a:r>
            <a:r>
              <a:rPr lang="en-GB" dirty="0"/>
              <a:t> into an M-Tree</a:t>
            </a:r>
          </a:p>
          <a:p>
            <a:r>
              <a:rPr lang="en-GB" dirty="0"/>
              <a:t>For all records in </a:t>
            </a:r>
            <a:r>
              <a:rPr lang="en-GB" i="1" dirty="0"/>
              <a:t>B</a:t>
            </a:r>
            <a:r>
              <a:rPr lang="en-GB" dirty="0"/>
              <a:t>:</a:t>
            </a:r>
          </a:p>
          <a:p>
            <a:r>
              <a:rPr lang="en-GB" dirty="0"/>
              <a:t>List all records within </a:t>
            </a:r>
            <a:r>
              <a:rPr lang="en-GB" i="1" dirty="0"/>
              <a:t>d</a:t>
            </a:r>
            <a:r>
              <a:rPr lang="en-GB" dirty="0"/>
              <a:t> (a native operation supported by M-Tree)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074F-99B0-9B4F-A848-399D1F45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00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EE7B-D98B-844F-B67B-E43A203F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539"/>
            <a:ext cx="3770094" cy="372293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Available: </a:t>
            </a:r>
            <a:r>
              <a:rPr lang="en-GB" dirty="0">
                <a:hlinkClick r:id="rId2"/>
              </a:rPr>
              <a:t>https://github.com/digitisingscotland/pakdd2018-metric-linkage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F6DA96-A6DE-4E4B-9773-8933CF44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45" y="426184"/>
            <a:ext cx="4482364" cy="47212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AE72D-42D5-5343-9CCA-5A64C731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43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DB53-DA6A-FA41-BD4F-184A2025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9FD1-FEBB-154A-871A-54B283835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General linkage problem</a:t>
            </a:r>
          </a:p>
          <a:p>
            <a:pPr lvl="1"/>
            <a:r>
              <a:rPr lang="en-GB" sz="2100" dirty="0"/>
              <a:t>for two datasets </a:t>
            </a:r>
            <a:r>
              <a:rPr lang="en-GB" sz="2100" i="1" dirty="0"/>
              <a:t>A</a:t>
            </a:r>
            <a:r>
              <a:rPr lang="en-GB" sz="2100" dirty="0"/>
              <a:t> and </a:t>
            </a:r>
            <a:r>
              <a:rPr lang="en-GB" sz="2100" i="1" dirty="0"/>
              <a:t>B</a:t>
            </a:r>
          </a:p>
          <a:p>
            <a:pPr lvl="1"/>
            <a:r>
              <a:rPr lang="en-GB" sz="2100" dirty="0"/>
              <a:t>find all record pairs that have a distance of </a:t>
            </a:r>
            <a:r>
              <a:rPr lang="en-GB" sz="2100" i="1" dirty="0"/>
              <a:t>d </a:t>
            </a:r>
            <a:r>
              <a:rPr lang="en-GB" sz="2100" dirty="0"/>
              <a:t>or less</a:t>
            </a:r>
          </a:p>
          <a:p>
            <a:r>
              <a:rPr lang="en-GB" dirty="0"/>
              <a:t>We compare several linkage algorithms</a:t>
            </a:r>
          </a:p>
          <a:p>
            <a:pPr lvl="1"/>
            <a:r>
              <a:rPr lang="en-GB" sz="2100" dirty="0"/>
              <a:t>Incomplete, requires configuration</a:t>
            </a:r>
          </a:p>
          <a:p>
            <a:pPr lvl="2"/>
            <a:r>
              <a:rPr lang="en-GB" sz="2100" dirty="0"/>
              <a:t>Traditional indexing on chosen fields</a:t>
            </a:r>
          </a:p>
          <a:p>
            <a:pPr lvl="2"/>
            <a:r>
              <a:rPr lang="en-GB" sz="2100" dirty="0"/>
              <a:t>LSH-</a:t>
            </a:r>
            <a:r>
              <a:rPr lang="en-GB" sz="2100" dirty="0" err="1"/>
              <a:t>MinHash</a:t>
            </a:r>
            <a:endParaRPr lang="en-GB" sz="2100" dirty="0"/>
          </a:p>
          <a:p>
            <a:pPr lvl="1"/>
            <a:r>
              <a:rPr lang="en-GB" sz="2100" dirty="0"/>
              <a:t>Complete</a:t>
            </a:r>
          </a:p>
          <a:p>
            <a:pPr lvl="2"/>
            <a:r>
              <a:rPr lang="en-GB" sz="2100" dirty="0"/>
              <a:t>M-Tree</a:t>
            </a:r>
          </a:p>
          <a:p>
            <a:pPr lvl="2"/>
            <a:r>
              <a:rPr lang="en-GB" sz="2100" dirty="0"/>
              <a:t>Brute-force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40ACC-FB53-9B4D-AEF0-D624B061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90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1E0C-3764-5F46-8D8E-454AE0F8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AA4C-3C97-B648-A873-59F27926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CORA</a:t>
            </a:r>
          </a:p>
          <a:p>
            <a:pPr lvl="1"/>
            <a:r>
              <a:rPr lang="en-GB" sz="2100" dirty="0"/>
              <a:t>Small, allows comparison with Brute Force</a:t>
            </a:r>
          </a:p>
          <a:p>
            <a:pPr lvl="1"/>
            <a:r>
              <a:rPr lang="en-GB" sz="2100" dirty="0"/>
              <a:t>1,295 records that refer to 112 machine learning publications</a:t>
            </a:r>
          </a:p>
          <a:p>
            <a:pPr lvl="1"/>
            <a:r>
              <a:rPr lang="en-GB" sz="2100" dirty="0"/>
              <a:t>Ground truth available</a:t>
            </a:r>
          </a:p>
          <a:p>
            <a:pPr lvl="1"/>
            <a:r>
              <a:rPr lang="en-GB" sz="2100" dirty="0"/>
              <a:t>Linkage over the same dataset (de-duplication)</a:t>
            </a:r>
          </a:p>
          <a:p>
            <a:r>
              <a:rPr lang="en-GB" dirty="0"/>
              <a:t>Demographic (Vital event records)</a:t>
            </a:r>
          </a:p>
          <a:p>
            <a:pPr lvl="1"/>
            <a:r>
              <a:rPr lang="en-GB" sz="2100" dirty="0"/>
              <a:t>Isle of Skye: a rural district</a:t>
            </a:r>
          </a:p>
          <a:p>
            <a:pPr lvl="1"/>
            <a:r>
              <a:rPr lang="en-GB" sz="2100" dirty="0"/>
              <a:t>Kilmarnock: an industrial town</a:t>
            </a:r>
          </a:p>
          <a:p>
            <a:pPr lvl="1"/>
            <a:r>
              <a:rPr lang="en-GB" sz="2100" dirty="0"/>
              <a:t>Of the order of tens of thousands records</a:t>
            </a:r>
          </a:p>
          <a:p>
            <a:pPr lvl="1"/>
            <a:r>
              <a:rPr lang="en-GB" sz="2100" dirty="0"/>
              <a:t>Ground truth was generated by the demographers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7DD84-05A9-F746-AA08-9082746A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21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52FE-0E3C-4F45-918F-88EA700F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92F4-9CFF-324C-A674-4D3F2F922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5EF8B-045B-6441-A216-4DAE9099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222"/>
            <a:ext cx="9144000" cy="35897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DC246-6D3B-4E45-91FD-80992402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783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4076-5A8D-A341-BCDD-D338C74B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FA0E5-94BA-D946-9B33-BEB4834E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5494D-81C7-0043-A21E-6AD4FC44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AAE8-07E9-4745-A22A-CBEF7DB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9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E12B-9443-9244-B7E0-6390C90A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332B-92FF-C642-93BA-1165335FE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Traditional blocking</a:t>
            </a:r>
          </a:p>
          <a:p>
            <a:r>
              <a:rPr lang="en-GB" dirty="0"/>
              <a:t>We try: author, title, venue, location, publisher, year, all-combined</a:t>
            </a:r>
          </a:p>
          <a:p>
            <a:r>
              <a:rPr lang="en-GB" dirty="0"/>
              <a:t>Distance threshold varied from 0 to 250</a:t>
            </a:r>
          </a:p>
          <a:p>
            <a:pPr lvl="1"/>
            <a:r>
              <a:rPr lang="en-GB" dirty="0"/>
              <a:t>We go up to such high thresholds because this dataset contains low-similarity true matches</a:t>
            </a:r>
          </a:p>
          <a:p>
            <a:r>
              <a:rPr lang="en-GB" u="sng" dirty="0"/>
              <a:t>LSH</a:t>
            </a:r>
            <a:r>
              <a:rPr lang="en-GB" dirty="0"/>
              <a:t> is parameterised by number of bands and band size</a:t>
            </a:r>
          </a:p>
          <a:p>
            <a:r>
              <a:rPr lang="en-GB" dirty="0"/>
              <a:t>We try: 2,5,10</a:t>
            </a:r>
          </a:p>
          <a:p>
            <a:r>
              <a:rPr lang="en-GB" u="sng" dirty="0"/>
              <a:t>M-Tree</a:t>
            </a:r>
            <a:r>
              <a:rPr lang="en-GB" dirty="0"/>
              <a:t> is not parameterised – hooray!</a:t>
            </a:r>
          </a:p>
          <a:p>
            <a:r>
              <a:rPr lang="en-GB" dirty="0"/>
              <a:t>We compare against </a:t>
            </a:r>
            <a:r>
              <a:rPr lang="en-GB" u="sng" dirty="0"/>
              <a:t>Brute Force</a:t>
            </a:r>
            <a:r>
              <a:rPr lang="en-GB" dirty="0"/>
              <a:t> as well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96FD0-F8B7-5645-B7A4-03A4B77E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8545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DEC95E-37D1-6D42-9DD1-C90985A16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714" y="157500"/>
            <a:ext cx="5979600" cy="540092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8AD8-FB81-E04B-89B7-A7F647B25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57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DEC95E-37D1-6D42-9DD1-C90985A16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714" y="157500"/>
            <a:ext cx="5979600" cy="540092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A9CBE-B977-EC4B-B34B-96C78554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00" y="1865076"/>
            <a:ext cx="6084000" cy="36989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28CD5-39E9-7E48-8633-B3DB39BE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04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E12B-9443-9244-B7E0-6390C90AF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Isle of Skye &amp; Kilmarnock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332B-92FF-C642-93BA-1165335FE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u="sng" dirty="0"/>
              <a:t>LSH</a:t>
            </a:r>
            <a:r>
              <a:rPr lang="en-GB" dirty="0"/>
              <a:t> is parameterised by number of bands and band size</a:t>
            </a:r>
          </a:p>
          <a:p>
            <a:pPr lvl="1"/>
            <a:r>
              <a:rPr lang="en-GB" sz="2100" dirty="0"/>
              <a:t>We try: 2,5,10</a:t>
            </a:r>
          </a:p>
          <a:p>
            <a:r>
              <a:rPr lang="en-GB" u="sng" dirty="0"/>
              <a:t>M-Tree</a:t>
            </a:r>
            <a:r>
              <a:rPr lang="en-GB" dirty="0"/>
              <a:t> is not parameterised</a:t>
            </a:r>
          </a:p>
          <a:p>
            <a:r>
              <a:rPr lang="en-GB" dirty="0"/>
              <a:t>We do not compare against </a:t>
            </a:r>
            <a:r>
              <a:rPr lang="en-GB" u="sng" dirty="0"/>
              <a:t>traditional blocking</a:t>
            </a:r>
          </a:p>
          <a:p>
            <a:pPr lvl="1"/>
            <a:r>
              <a:rPr lang="en-GB" sz="2100" dirty="0"/>
              <a:t>similar results to LSH, but needs more configuration</a:t>
            </a:r>
          </a:p>
          <a:p>
            <a:r>
              <a:rPr lang="en-GB" u="sng" dirty="0"/>
              <a:t>Brute force</a:t>
            </a:r>
            <a:r>
              <a:rPr lang="en-GB" dirty="0"/>
              <a:t> would take too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57DA2-FFE1-474F-B207-88A8642B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93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F0BA-28D0-4142-B744-CA32F1BC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5DD0C7-70E4-1B4A-B4BA-A6CB5ED4D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4"/>
          <a:stretch/>
        </p:blipFill>
        <p:spPr>
          <a:xfrm>
            <a:off x="523754" y="157501"/>
            <a:ext cx="8096400" cy="539993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5600E-1B92-034A-891E-140937A9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42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CF37-1C0F-7C47-82DD-2CEB09CF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DB8A-47C1-0943-921C-C69000D9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Metric space indexing to perform</a:t>
            </a:r>
          </a:p>
          <a:p>
            <a:pPr lvl="1"/>
            <a:r>
              <a:rPr lang="en-GB" sz="2100" dirty="0"/>
              <a:t>Complete record linkage</a:t>
            </a:r>
          </a:p>
          <a:p>
            <a:pPr lvl="1"/>
            <a:r>
              <a:rPr lang="en-GB" sz="2100" dirty="0"/>
              <a:t>Without resorting to brute-force</a:t>
            </a:r>
          </a:p>
          <a:p>
            <a:r>
              <a:rPr lang="en-GB" dirty="0"/>
              <a:t>No need for complex parameter tuning</a:t>
            </a:r>
          </a:p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08604-1E64-A54F-B107-D2CDDB75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15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4F0E-F101-5D4C-9EC4-B48FE6C4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3FAEC-0027-D544-BF54-413869F2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Record linkage is the process of identifying records that refer to the same real-world entities in situations where entity identifiers are unavailable.</a:t>
            </a:r>
          </a:p>
          <a:p>
            <a:r>
              <a:rPr lang="en-GB" dirty="0"/>
              <a:t>Records are linked on the basis of similarity between common attributes, with every pair being classified as a link or non-link depending on their similarity.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6D497B-B0CB-ED4C-9BC3-E7CD1D96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83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0744-0BF2-FF48-8259-69532206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1523-E96E-5A4B-88C7-6BD31BA4A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used </a:t>
            </a:r>
            <a:r>
              <a:rPr lang="en-GB" dirty="0" err="1"/>
              <a:t>Levenshtein</a:t>
            </a:r>
            <a:r>
              <a:rPr lang="en-GB" dirty="0"/>
              <a:t> + a simple sum for combining</a:t>
            </a:r>
          </a:p>
          <a:p>
            <a:r>
              <a:rPr lang="en-GB" dirty="0"/>
              <a:t>Other distance metrics likely to give better results</a:t>
            </a:r>
          </a:p>
          <a:p>
            <a:pPr lvl="1"/>
            <a:r>
              <a:rPr lang="en-GB" sz="2100" dirty="0"/>
              <a:t>Jensen-Shannon, Cosine, Structured Entropic Distance</a:t>
            </a:r>
          </a:p>
          <a:p>
            <a:r>
              <a:rPr lang="en-GB" dirty="0"/>
              <a:t>High intrinsic dimensionality (low variation in inter-record distances) is a problem</a:t>
            </a:r>
          </a:p>
          <a:p>
            <a:pPr lvl="1"/>
            <a:r>
              <a:rPr lang="en-GB" sz="2100" dirty="0"/>
              <a:t>Other metrics may have lower intrinsic dimensionality</a:t>
            </a:r>
          </a:p>
          <a:p>
            <a:pPr lvl="1"/>
            <a:r>
              <a:rPr lang="en-GB" sz="2100" dirty="0"/>
              <a:t>There are methods for dimensionality reduction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48E22-C01C-9040-8D84-82EF83D1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8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EE7B-D98B-844F-B67B-E43A203F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24539"/>
            <a:ext cx="3770094" cy="372293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Available: </a:t>
            </a:r>
            <a:r>
              <a:rPr lang="en-GB" dirty="0">
                <a:hlinkClick r:id="rId2"/>
              </a:rPr>
              <a:t>https://github.com/digitisingscotland/pakdd2018-metric-linkage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F6DA96-A6DE-4E4B-9773-8933CF44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745" y="426184"/>
            <a:ext cx="4482364" cy="472128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21BE93-1B07-614C-A5BC-35F81837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273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63E2-2AEB-C647-9EE4-206800B0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Scotland’s Records - Births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17D5-549D-2345-9398-6E0D0EC50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7500" lnSpcReduction="20000"/>
          </a:bodyPr>
          <a:lstStyle/>
          <a:p>
            <a:r>
              <a:rPr lang="en-GB" dirty="0"/>
              <a:t>1. Unique 'Record' Identifier</a:t>
            </a:r>
          </a:p>
          <a:p>
            <a:r>
              <a:rPr lang="en-GB" dirty="0"/>
              <a:t>2. Child’s surname</a:t>
            </a:r>
          </a:p>
          <a:p>
            <a:r>
              <a:rPr lang="en-GB" dirty="0"/>
              <a:t>3. Child’s Forename</a:t>
            </a:r>
          </a:p>
          <a:p>
            <a:r>
              <a:rPr lang="en-GB" dirty="0"/>
              <a:t>4. Sex</a:t>
            </a:r>
          </a:p>
          <a:p>
            <a:r>
              <a:rPr lang="en-GB" dirty="0"/>
              <a:t>5. Year of Registration</a:t>
            </a:r>
          </a:p>
          <a:p>
            <a:r>
              <a:rPr lang="en-GB" dirty="0"/>
              <a:t>6. Registration District Number</a:t>
            </a:r>
          </a:p>
          <a:p>
            <a:r>
              <a:rPr lang="en-GB" dirty="0"/>
              <a:t>7. Registration District Suffix</a:t>
            </a:r>
          </a:p>
          <a:p>
            <a:r>
              <a:rPr lang="en-GB" dirty="0"/>
              <a:t>8. Entry</a:t>
            </a:r>
          </a:p>
          <a:p>
            <a:r>
              <a:rPr lang="en-GB" dirty="0"/>
              <a:t>9. Birth Day</a:t>
            </a:r>
          </a:p>
          <a:p>
            <a:r>
              <a:rPr lang="en-GB" dirty="0"/>
              <a:t>10. Birth Month</a:t>
            </a:r>
          </a:p>
          <a:p>
            <a:r>
              <a:rPr lang="en-GB" dirty="0"/>
              <a:t>11. Birth Year </a:t>
            </a:r>
          </a:p>
          <a:p>
            <a:r>
              <a:rPr lang="en-GB" dirty="0"/>
              <a:t>12. Mother’s Maiden Surname</a:t>
            </a:r>
          </a:p>
          <a:p>
            <a:r>
              <a:rPr lang="en-GB" dirty="0"/>
              <a:t>13. Birth Address</a:t>
            </a:r>
          </a:p>
          <a:p>
            <a:r>
              <a:rPr lang="en-GB" dirty="0"/>
              <a:t>14. Father’s Forename</a:t>
            </a:r>
          </a:p>
          <a:p>
            <a:r>
              <a:rPr lang="en-GB" dirty="0"/>
              <a:t>15. Father’s Surname</a:t>
            </a:r>
          </a:p>
          <a:p>
            <a:r>
              <a:rPr lang="en-GB" dirty="0"/>
              <a:t>16. Father’s Occupation</a:t>
            </a:r>
          </a:p>
          <a:p>
            <a:r>
              <a:rPr lang="en-GB" dirty="0"/>
              <a:t>17. Mother’s Forename</a:t>
            </a:r>
          </a:p>
          <a:p>
            <a:r>
              <a:rPr lang="en-GB" dirty="0"/>
              <a:t>18. Mother’s Surname</a:t>
            </a:r>
          </a:p>
          <a:p>
            <a:r>
              <a:rPr lang="en-GB" dirty="0"/>
              <a:t>19. Parent’s Day of Marriage</a:t>
            </a:r>
          </a:p>
          <a:p>
            <a:r>
              <a:rPr lang="en-GB" dirty="0"/>
              <a:t>20. Parent’s Month of Marriage</a:t>
            </a:r>
          </a:p>
          <a:p>
            <a:r>
              <a:rPr lang="en-GB" dirty="0"/>
              <a:t>21. Parent’s Year of Marriage</a:t>
            </a:r>
          </a:p>
          <a:p>
            <a:r>
              <a:rPr lang="en-GB" dirty="0"/>
              <a:t>22. Parents Place of Marriage</a:t>
            </a:r>
          </a:p>
          <a:p>
            <a:r>
              <a:rPr lang="en-GB" dirty="0"/>
              <a:t>23. Illegitimate indicator</a:t>
            </a:r>
          </a:p>
          <a:p>
            <a:r>
              <a:rPr lang="en-GB" dirty="0"/>
              <a:t>24. Informant</a:t>
            </a:r>
          </a:p>
          <a:p>
            <a:r>
              <a:rPr lang="en-GB" dirty="0"/>
              <a:t>25. Informant did not Sign</a:t>
            </a:r>
          </a:p>
          <a:p>
            <a:r>
              <a:rPr lang="en-GB" dirty="0"/>
              <a:t>26. Adoption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ADB34-AA76-7744-8C82-25ECE3FB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5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63E2-2AEB-C647-9EE4-206800B0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Scotland’s Records - Deaths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17D5-549D-2345-9398-6E0D0EC50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47500" lnSpcReduction="20000"/>
          </a:bodyPr>
          <a:lstStyle/>
          <a:p>
            <a:r>
              <a:rPr lang="en-GB" sz="2800" dirty="0"/>
              <a:t>1. Unique 'Record' Identifier</a:t>
            </a:r>
          </a:p>
          <a:p>
            <a:r>
              <a:rPr lang="en-GB" sz="2800" dirty="0"/>
              <a:t>2. Surname</a:t>
            </a:r>
          </a:p>
          <a:p>
            <a:r>
              <a:rPr lang="en-GB" sz="2800" dirty="0"/>
              <a:t>3. Forename</a:t>
            </a:r>
          </a:p>
          <a:p>
            <a:r>
              <a:rPr lang="en-GB" sz="2800" dirty="0"/>
              <a:t>4. Sex</a:t>
            </a:r>
          </a:p>
          <a:p>
            <a:r>
              <a:rPr lang="en-GB" sz="2800" dirty="0"/>
              <a:t>5. Year of Registration</a:t>
            </a:r>
          </a:p>
          <a:p>
            <a:r>
              <a:rPr lang="en-GB" sz="2800" dirty="0"/>
              <a:t>6. Registration District Number</a:t>
            </a:r>
          </a:p>
          <a:p>
            <a:r>
              <a:rPr lang="en-GB" sz="2800" dirty="0"/>
              <a:t>7. Registration District Suffix</a:t>
            </a:r>
          </a:p>
          <a:p>
            <a:r>
              <a:rPr lang="en-GB" sz="2800" dirty="0"/>
              <a:t>8. Entry</a:t>
            </a:r>
          </a:p>
          <a:p>
            <a:r>
              <a:rPr lang="en-GB" sz="2800" dirty="0"/>
              <a:t>9. Death Month</a:t>
            </a:r>
          </a:p>
          <a:p>
            <a:r>
              <a:rPr lang="en-GB" sz="2800" dirty="0"/>
              <a:t>10. Death Day</a:t>
            </a:r>
          </a:p>
          <a:p>
            <a:r>
              <a:rPr lang="en-GB" sz="2800" dirty="0"/>
              <a:t>11. Death Year</a:t>
            </a:r>
          </a:p>
          <a:p>
            <a:r>
              <a:rPr lang="en-GB" sz="2800" dirty="0"/>
              <a:t>12. Age at Death</a:t>
            </a:r>
          </a:p>
          <a:p>
            <a:r>
              <a:rPr lang="en-GB" sz="2800" dirty="0"/>
              <a:t>13. Date of Birth</a:t>
            </a:r>
          </a:p>
          <a:p>
            <a:r>
              <a:rPr lang="en-GB" sz="2800" dirty="0"/>
              <a:t>14. Occupation</a:t>
            </a:r>
          </a:p>
          <a:p>
            <a:r>
              <a:rPr lang="en-GB" sz="2800" dirty="0"/>
              <a:t>15. Marital Status</a:t>
            </a:r>
          </a:p>
          <a:p>
            <a:r>
              <a:rPr lang="en-GB" sz="2800" dirty="0"/>
              <a:t>16. Spouse’s Name(s)</a:t>
            </a:r>
          </a:p>
          <a:p>
            <a:r>
              <a:rPr lang="en-GB" sz="2800" dirty="0"/>
              <a:t>17. Spouse’s Occupation(s)</a:t>
            </a:r>
          </a:p>
          <a:p>
            <a:r>
              <a:rPr lang="en-GB" sz="2800" dirty="0"/>
              <a:t>18. Place of Death</a:t>
            </a:r>
          </a:p>
          <a:p>
            <a:r>
              <a:rPr lang="en-GB" sz="2800" dirty="0"/>
              <a:t>19. Father’s Forename</a:t>
            </a:r>
          </a:p>
          <a:p>
            <a:r>
              <a:rPr lang="en-GB" sz="2800" dirty="0"/>
              <a:t>20. Father’s Surname </a:t>
            </a:r>
          </a:p>
          <a:p>
            <a:r>
              <a:rPr lang="en-GB" sz="2800" dirty="0"/>
              <a:t>21. Father’s Occupation</a:t>
            </a:r>
          </a:p>
          <a:p>
            <a:r>
              <a:rPr lang="en-GB" sz="2800" dirty="0"/>
              <a:t>22. Father Deceased</a:t>
            </a:r>
          </a:p>
          <a:p>
            <a:r>
              <a:rPr lang="en-GB" sz="2800" dirty="0"/>
              <a:t>23. Mother’s Forename</a:t>
            </a:r>
          </a:p>
          <a:p>
            <a:r>
              <a:rPr lang="en-GB" sz="2800" dirty="0"/>
              <a:t>24. Mother’s Maiden Surname</a:t>
            </a:r>
          </a:p>
          <a:p>
            <a:r>
              <a:rPr lang="en-GB" sz="2800" dirty="0"/>
              <a:t>25. Mother Deceased</a:t>
            </a:r>
          </a:p>
          <a:p>
            <a:r>
              <a:rPr lang="en-GB" sz="2800" dirty="0"/>
              <a:t>26. Cause of Death</a:t>
            </a:r>
          </a:p>
          <a:p>
            <a:r>
              <a:rPr lang="en-GB" sz="2800" dirty="0"/>
              <a:t>27. Certifying Doctor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F6D62-809A-B547-9316-DB628C79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8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63E2-2AEB-C647-9EE4-206800B0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Scotland’s Records - Marriages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17D5-549D-2345-9398-6E0D0EC50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47500" lnSpcReduction="20000"/>
          </a:bodyPr>
          <a:lstStyle/>
          <a:p>
            <a:r>
              <a:rPr lang="en-GB" sz="2800" dirty="0"/>
              <a:t>1. Unique 'Record' Identifier</a:t>
            </a:r>
          </a:p>
          <a:p>
            <a:r>
              <a:rPr lang="en-GB" sz="2800" dirty="0"/>
              <a:t>2. Groom’s Surname</a:t>
            </a:r>
          </a:p>
          <a:p>
            <a:r>
              <a:rPr lang="en-GB" sz="2800" dirty="0"/>
              <a:t>3. Groom’s Forename</a:t>
            </a:r>
          </a:p>
          <a:p>
            <a:r>
              <a:rPr lang="en-GB" sz="2800" dirty="0"/>
              <a:t>4. Bride Surname</a:t>
            </a:r>
          </a:p>
          <a:p>
            <a:r>
              <a:rPr lang="en-GB" sz="2800" dirty="0"/>
              <a:t>5. Bride Forename</a:t>
            </a:r>
          </a:p>
          <a:p>
            <a:r>
              <a:rPr lang="en-GB" sz="2800" dirty="0"/>
              <a:t>6. Marriage Day</a:t>
            </a:r>
          </a:p>
          <a:p>
            <a:r>
              <a:rPr lang="en-GB" sz="2800" dirty="0"/>
              <a:t>7. Marriage Month</a:t>
            </a:r>
          </a:p>
          <a:p>
            <a:r>
              <a:rPr lang="en-GB" sz="2800" dirty="0"/>
              <a:t>8. Marriage Year</a:t>
            </a:r>
          </a:p>
          <a:p>
            <a:r>
              <a:rPr lang="en-GB" sz="2800" dirty="0"/>
              <a:t>9. Place of Marriage</a:t>
            </a:r>
          </a:p>
          <a:p>
            <a:r>
              <a:rPr lang="en-GB" sz="2800" dirty="0"/>
              <a:t>10. Year of Registration</a:t>
            </a:r>
          </a:p>
          <a:p>
            <a:r>
              <a:rPr lang="en-GB" sz="2800" dirty="0"/>
              <a:t>11. Registration District Number</a:t>
            </a:r>
          </a:p>
          <a:p>
            <a:r>
              <a:rPr lang="en-GB" sz="2800" dirty="0"/>
              <a:t>12. Registration District Suffix</a:t>
            </a:r>
          </a:p>
          <a:p>
            <a:r>
              <a:rPr lang="en-GB" sz="2800" dirty="0"/>
              <a:t>13. Entry</a:t>
            </a:r>
          </a:p>
          <a:p>
            <a:r>
              <a:rPr lang="en-GB" sz="2800" dirty="0"/>
              <a:t>14. Denomination</a:t>
            </a:r>
          </a:p>
          <a:p>
            <a:r>
              <a:rPr lang="en-GB" sz="2800" dirty="0"/>
              <a:t>15. Groom’s address</a:t>
            </a:r>
          </a:p>
          <a:p>
            <a:r>
              <a:rPr lang="en-GB" sz="2800" dirty="0"/>
              <a:t>16. Groom age or date of birth</a:t>
            </a:r>
          </a:p>
          <a:p>
            <a:r>
              <a:rPr lang="en-GB" sz="2800" dirty="0"/>
              <a:t>17. Groom’s occupation</a:t>
            </a:r>
          </a:p>
          <a:p>
            <a:r>
              <a:rPr lang="en-GB" sz="2800" dirty="0"/>
              <a:t>18. Groom’s marital status</a:t>
            </a:r>
          </a:p>
          <a:p>
            <a:r>
              <a:rPr lang="en-GB" sz="2800" dirty="0"/>
              <a:t>19. Bride’s address</a:t>
            </a:r>
          </a:p>
          <a:p>
            <a:r>
              <a:rPr lang="en-GB" sz="2800" dirty="0"/>
              <a:t>20. Bride’s age or date of birth</a:t>
            </a:r>
          </a:p>
          <a:p>
            <a:r>
              <a:rPr lang="en-GB" sz="2800" dirty="0"/>
              <a:t>21. Bride’s occupation</a:t>
            </a:r>
          </a:p>
          <a:p>
            <a:r>
              <a:rPr lang="en-GB" sz="2800" dirty="0"/>
              <a:t>22. Bride’s marital status</a:t>
            </a:r>
          </a:p>
          <a:p>
            <a:r>
              <a:rPr lang="en-GB" sz="2800" dirty="0"/>
              <a:t>23. Groom Father’s Forename</a:t>
            </a:r>
          </a:p>
          <a:p>
            <a:r>
              <a:rPr lang="en-GB" sz="2800" dirty="0"/>
              <a:t>24. Groom Father’s Surname</a:t>
            </a:r>
          </a:p>
          <a:p>
            <a:r>
              <a:rPr lang="en-GB" sz="2800" dirty="0"/>
              <a:t>25. Groom Father Deceased</a:t>
            </a:r>
          </a:p>
          <a:p>
            <a:r>
              <a:rPr lang="en-GB" sz="2800" dirty="0"/>
              <a:t>26. Groom Mother’s Forename</a:t>
            </a:r>
          </a:p>
          <a:p>
            <a:r>
              <a:rPr lang="en-GB" sz="2800" dirty="0"/>
              <a:t>27. Groom Mother’s Maiden Surname</a:t>
            </a:r>
          </a:p>
          <a:p>
            <a:r>
              <a:rPr lang="en-GB" sz="2800" dirty="0"/>
              <a:t>28. Groom mother Deceased</a:t>
            </a:r>
          </a:p>
          <a:p>
            <a:r>
              <a:rPr lang="en-GB" sz="2800" dirty="0"/>
              <a:t>29. Groom Father Occupation</a:t>
            </a:r>
          </a:p>
          <a:p>
            <a:r>
              <a:rPr lang="en-GB" sz="2800" dirty="0"/>
              <a:t>30. Bride Father’s Forename</a:t>
            </a:r>
          </a:p>
          <a:p>
            <a:r>
              <a:rPr lang="en-GB" sz="2800" dirty="0"/>
              <a:t>31. Bride Father’s Surname</a:t>
            </a:r>
          </a:p>
          <a:p>
            <a:r>
              <a:rPr lang="en-GB" sz="2800" dirty="0"/>
              <a:t>32. Bride Father Deceased</a:t>
            </a:r>
          </a:p>
          <a:p>
            <a:r>
              <a:rPr lang="en-GB" sz="2800" dirty="0"/>
              <a:t>33. Bride Mother’s Forename</a:t>
            </a:r>
          </a:p>
          <a:p>
            <a:r>
              <a:rPr lang="en-GB" sz="2800" dirty="0"/>
              <a:t>34. Bride Mother’s Maiden Surname</a:t>
            </a:r>
          </a:p>
          <a:p>
            <a:r>
              <a:rPr lang="en-GB" sz="2800" dirty="0"/>
              <a:t>35. Bride Mother Deceased</a:t>
            </a:r>
          </a:p>
          <a:p>
            <a:r>
              <a:rPr lang="en-GB" sz="2800" dirty="0"/>
              <a:t>36. Bride Father Occupation</a:t>
            </a:r>
          </a:p>
          <a:p>
            <a:r>
              <a:rPr lang="en-GB" sz="2800" dirty="0"/>
              <a:t>37. Groom did not Sign</a:t>
            </a:r>
          </a:p>
          <a:p>
            <a:r>
              <a:rPr lang="en-GB" sz="2800" dirty="0"/>
              <a:t>38. Bride did not 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F5473-996E-8049-BFFC-554601B7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407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9585-849B-1F4B-832D-C492E1FA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Metric Distances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BA64A0-05BB-8547-A776-9380567BC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540"/>
          <a:stretch/>
        </p:blipFill>
        <p:spPr>
          <a:xfrm>
            <a:off x="424800" y="2267244"/>
            <a:ext cx="4147200" cy="2880225"/>
          </a:xfrm>
          <a:ln>
            <a:solidFill>
              <a:schemeClr val="bg1"/>
            </a:solidFill>
          </a:ln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FEF1094-4245-744D-BC3A-AD27BDB73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57"/>
          <a:stretch/>
        </p:blipFill>
        <p:spPr>
          <a:xfrm>
            <a:off x="4824618" y="2266426"/>
            <a:ext cx="3862800" cy="28810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C00511-FD6D-8D4E-BA74-07FEA42C716E}"/>
              </a:ext>
            </a:extLst>
          </p:cNvPr>
          <p:cNvSpPr txBox="1">
            <a:spLocks/>
          </p:cNvSpPr>
          <p:nvPr/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Febrl</a:t>
            </a:r>
            <a:r>
              <a:rPr lang="en-GB" dirty="0"/>
              <a:t> has 72 different string similarity methods</a:t>
            </a:r>
            <a:endParaRPr lang="en-GB" i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3F4D3-F09C-274E-BF85-A5153B65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691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9585-849B-1F4B-832D-C492E1FA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Metric Distances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C00511-FD6D-8D4E-BA74-07FEA42C716E}"/>
              </a:ext>
            </a:extLst>
          </p:cNvPr>
          <p:cNvSpPr txBox="1">
            <a:spLocks/>
          </p:cNvSpPr>
          <p:nvPr/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Cambria Regular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Febrl</a:t>
            </a:r>
            <a:r>
              <a:rPr lang="en-GB" dirty="0"/>
              <a:t> has 72 different string similarity methods</a:t>
            </a:r>
            <a:endParaRPr lang="en-GB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6A64D-24FD-5E4F-A79C-390E064FF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5"/>
            <a:ext cx="7886700" cy="2902864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Most are not metric</a:t>
            </a:r>
          </a:p>
          <a:p>
            <a:r>
              <a:rPr lang="en-GB" dirty="0"/>
              <a:t>We use edit distance (</a:t>
            </a:r>
            <a:r>
              <a:rPr lang="en-GB" dirty="0" err="1"/>
              <a:t>Levenshtein</a:t>
            </a:r>
            <a:r>
              <a:rPr lang="en-GB" dirty="0"/>
              <a:t>) which is metric</a:t>
            </a:r>
          </a:p>
          <a:p>
            <a:pPr lvl="1"/>
            <a:r>
              <a:rPr lang="en-GB" sz="2100" dirty="0"/>
              <a:t>Probably not the best distance to use for linkage quality!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73A79-FCFC-4F4F-AF8F-357EFFF0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15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8F8C23-A7EF-FA41-B7B9-09168959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000" y="76959"/>
            <a:ext cx="5220000" cy="522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AC1B5-DB73-194A-96BB-736A8564C08A}"/>
              </a:ext>
            </a:extLst>
          </p:cNvPr>
          <p:cNvSpPr txBox="1"/>
          <p:nvPr/>
        </p:nvSpPr>
        <p:spPr>
          <a:xfrm>
            <a:off x="2385345" y="5355008"/>
            <a:ext cx="4373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latin typeface="Cambria Regular"/>
              </a:rPr>
              <a:t>Euclidean distance, source: </a:t>
            </a:r>
            <a:r>
              <a:rPr lang="en-GB" sz="1000" dirty="0">
                <a:latin typeface="Cambria Regular"/>
                <a:hlinkClick r:id="rId3"/>
              </a:rPr>
              <a:t>https://en.wikipedia.org/wiki/Voronoi_diagram</a:t>
            </a:r>
            <a:r>
              <a:rPr lang="en-GB" sz="1000" dirty="0">
                <a:latin typeface="Cambria Regular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638CA-2AA2-2C4C-B846-E2ECB953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461" y="-57251"/>
            <a:ext cx="0" cy="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B3B750-D7DA-3E4D-96F8-E9C91ED2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56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8F8C23-A7EF-FA41-B7B9-09168959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000" y="76959"/>
            <a:ext cx="5220000" cy="522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AC1B5-DB73-194A-96BB-736A8564C08A}"/>
              </a:ext>
            </a:extLst>
          </p:cNvPr>
          <p:cNvSpPr txBox="1"/>
          <p:nvPr/>
        </p:nvSpPr>
        <p:spPr>
          <a:xfrm>
            <a:off x="2358094" y="5355007"/>
            <a:ext cx="4427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latin typeface="Cambria Regular"/>
              </a:rPr>
              <a:t>Manhattan distance, source: </a:t>
            </a:r>
            <a:r>
              <a:rPr lang="en-GB" sz="1000" dirty="0">
                <a:latin typeface="Cambria Regular"/>
                <a:hlinkClick r:id="rId3"/>
              </a:rPr>
              <a:t>https://en.wikipedia.org/wiki/Voronoi_diagram</a:t>
            </a:r>
            <a:r>
              <a:rPr lang="en-GB" sz="1000" dirty="0">
                <a:latin typeface="Cambria Regular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638CA-2AA2-2C4C-B846-E2ECB953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61" y="-57251"/>
            <a:ext cx="0" cy="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13159-87B8-A342-BE1E-3A49C8AF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63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recision = TP / (TP + FP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Precision = TP / (TP + FP)</a:t>
            </a:r>
          </a:p>
          <a:p>
            <a:pPr lvl="1">
              <a:spcBef>
                <a:spcPts val="527"/>
              </a:spcBef>
            </a:pPr>
            <a:r>
              <a:rPr dirty="0"/>
              <a:t>When we claim a link, how often are we right?</a:t>
            </a:r>
          </a:p>
          <a:p>
            <a:pPr lvl="1">
              <a:spcBef>
                <a:spcPts val="527"/>
              </a:spcBef>
            </a:pPr>
            <a:r>
              <a:rPr dirty="0"/>
              <a:t>Perfect precision: find 1 correct link</a:t>
            </a:r>
          </a:p>
          <a:p>
            <a:r>
              <a:rPr dirty="0"/>
              <a:t>Recall = TP / (TP + FN)</a:t>
            </a:r>
          </a:p>
          <a:p>
            <a:pPr lvl="1">
              <a:spcBef>
                <a:spcPts val="527"/>
              </a:spcBef>
            </a:pPr>
            <a:r>
              <a:rPr dirty="0"/>
              <a:t>How complete are we?</a:t>
            </a:r>
          </a:p>
          <a:p>
            <a:pPr lvl="1">
              <a:spcBef>
                <a:spcPts val="527"/>
              </a:spcBef>
            </a:pPr>
            <a:r>
              <a:rPr dirty="0"/>
              <a:t>Perfect recall: claim everything is a link!</a:t>
            </a:r>
          </a:p>
          <a:p>
            <a:r>
              <a:rPr dirty="0"/>
              <a:t>F Measure = 2 * Precision * Recall</a:t>
            </a:r>
            <a:br>
              <a:rPr dirty="0"/>
            </a:br>
            <a:r>
              <a:rPr dirty="0"/>
              <a:t>                       / (Precision + Recall)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-1"/>
            <a:ext cx="2981325" cy="5420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30A568-6D06-894F-B09B-0ACCD66E582A}"/>
              </a:ext>
            </a:extLst>
          </p:cNvPr>
          <p:cNvSpPr txBox="1">
            <a:spLocks/>
          </p:cNvSpPr>
          <p:nvPr/>
        </p:nvSpPr>
        <p:spPr>
          <a:xfrm>
            <a:off x="781050" y="4566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Cambria Regular"/>
                <a:ea typeface="+mj-ea"/>
                <a:cs typeface="+mj-cs"/>
              </a:defRPr>
            </a:lvl1pPr>
          </a:lstStyle>
          <a:p>
            <a:r>
              <a:rPr lang="en-GB" dirty="0"/>
              <a:t>Linkage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AF86F-8A68-8D4D-B8EA-888E26424609}"/>
              </a:ext>
            </a:extLst>
          </p:cNvPr>
          <p:cNvSpPr txBox="1"/>
          <p:nvPr/>
        </p:nvSpPr>
        <p:spPr>
          <a:xfrm>
            <a:off x="5726864" y="5297479"/>
            <a:ext cx="3398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mbria Regular"/>
              </a:rPr>
              <a:t>From: </a:t>
            </a:r>
            <a:r>
              <a:rPr lang="en-GB" sz="1000" dirty="0">
                <a:latin typeface="Cambria Regular"/>
                <a:hlinkClick r:id="rId3"/>
              </a:rPr>
              <a:t>https://en.wikipedia.org/wiki/Precision_and_recall</a:t>
            </a:r>
            <a:r>
              <a:rPr lang="en-GB" sz="1000" dirty="0">
                <a:latin typeface="Cambria Regular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05EAF-E4D4-E141-9283-E6B44D9A78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323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686A-90FF-6040-9858-5A97ECDC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E696-107E-0C4A-90FE-F2AA806C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Linkage is usually performed in a three-step process: first, groups of similar candidate records are identified using indexing, then pairs within the same group are compared in more detail, and finally classified.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4E0BB-DD69-1449-9C03-71D870DE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09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FF776-031E-3D43-9695-55859ECC5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61" y="157500"/>
            <a:ext cx="6746400" cy="540105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E2260-3B64-A64C-9F44-2BCD8B75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68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6C0C-B8E9-A847-B2EB-798EF4C1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465CC0-547F-6148-9BD6-3642F8455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977" y="157500"/>
            <a:ext cx="7675200" cy="540081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B933D-1688-2647-8E2F-D0D5D2DA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70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6108-CE49-1E43-A1B4-BE98B260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2BAD4-64C3-4349-A4FD-7FA5F116B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BB604-922F-D24A-B3E1-92BC12E2B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4A795-86A2-ED42-85C0-6DADC693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22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1496-7CCE-3544-B47E-3F1BAD42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29E4-F4AE-B44D-8FB5-725ABC9E0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55344-267D-3449-9EE9-6C1DBD46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7DE65-3B4F-F04C-A554-1C1D2E74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01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4E12-9EB2-B743-9953-57D5332B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 – Traditional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8793-0605-5E44-8601-E7EC450F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Pick a subset of fields</a:t>
            </a:r>
          </a:p>
          <a:p>
            <a:r>
              <a:rPr lang="en-GB" dirty="0"/>
              <a:t>Optionally apply a transformation (like Soundex) to values</a:t>
            </a:r>
          </a:p>
          <a:p>
            <a:r>
              <a:rPr lang="en-GB" dirty="0"/>
              <a:t>Place records that have the same value in a </a:t>
            </a:r>
            <a:r>
              <a:rPr lang="en-GB" i="1" dirty="0"/>
              <a:t>block</a:t>
            </a:r>
          </a:p>
          <a:p>
            <a:r>
              <a:rPr lang="en-GB" dirty="0"/>
              <a:t>Only calculate similarity for records that are in the same block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6088A-9500-3540-915B-21EB2594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750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DA72-1D29-DD4E-B2AD-E1BCD91C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 – LSH-</a:t>
            </a:r>
            <a:r>
              <a:rPr lang="en-GB" dirty="0" err="1"/>
              <a:t>MinHash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F43F3-5CB0-4240-A15F-99F86037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900" dirty="0"/>
              <a:t>Parameterised by </a:t>
            </a:r>
            <a:r>
              <a:rPr lang="en-GB" sz="1900" dirty="0" err="1"/>
              <a:t>nbBands</a:t>
            </a:r>
            <a:r>
              <a:rPr lang="en-GB" sz="1900" dirty="0"/>
              <a:t>, and </a:t>
            </a:r>
            <a:r>
              <a:rPr lang="en-GB" sz="1900" dirty="0" err="1"/>
              <a:t>bandSize</a:t>
            </a:r>
            <a:endParaRPr lang="en-GB" sz="1900" dirty="0"/>
          </a:p>
          <a:p>
            <a:r>
              <a:rPr lang="en-GB" sz="1900" dirty="0"/>
              <a:t>Pick a subset of fields (typically all fields)</a:t>
            </a:r>
          </a:p>
          <a:p>
            <a:r>
              <a:rPr lang="en-GB" sz="1900" dirty="0"/>
              <a:t>Generate bigrams, apply </a:t>
            </a:r>
            <a:r>
              <a:rPr lang="en-GB" sz="1900" dirty="0" err="1"/>
              <a:t>H</a:t>
            </a:r>
            <a:r>
              <a:rPr lang="en-GB" sz="1900" baseline="-25000" dirty="0" err="1"/>
              <a:t>n</a:t>
            </a:r>
            <a:r>
              <a:rPr lang="en-GB" sz="1900" dirty="0"/>
              <a:t> to all bigrams, pick the minimum hash value</a:t>
            </a:r>
          </a:p>
          <a:p>
            <a:r>
              <a:rPr lang="en-GB" sz="1900" dirty="0"/>
              <a:t>We have: a vector of hash values</a:t>
            </a:r>
          </a:p>
          <a:p>
            <a:r>
              <a:rPr lang="en-GB" sz="1900" dirty="0"/>
              <a:t>Records are in the same block if</a:t>
            </a:r>
          </a:p>
          <a:p>
            <a:pPr lvl="1"/>
            <a:r>
              <a:rPr lang="en-GB" sz="1900" dirty="0"/>
              <a:t>They share the same hash values for any band</a:t>
            </a:r>
          </a:p>
          <a:p>
            <a:r>
              <a:rPr lang="en-GB" sz="1900" dirty="0"/>
              <a:t>More bands = more blocks, </a:t>
            </a:r>
          </a:p>
          <a:p>
            <a:r>
              <a:rPr lang="en-GB" sz="1900" dirty="0"/>
              <a:t>Wider bands = smaller blocks</a:t>
            </a:r>
            <a:endParaRPr lang="en-GB" sz="19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CB065-EAA2-0341-9BC6-D6EBFFAE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" t="6260" r="701" b="6997"/>
          <a:stretch/>
        </p:blipFill>
        <p:spPr>
          <a:xfrm>
            <a:off x="1105837" y="4563092"/>
            <a:ext cx="6932326" cy="5843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1E565-0F4F-9B4A-9C3E-A8A6845F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30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686A-90FF-6040-9858-5A97ECDC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E696-107E-0C4A-90FE-F2AA806C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Linkage is usually performed in a three-step process: first, groups of similar candidate records are identified using </a:t>
            </a:r>
            <a:r>
              <a:rPr lang="en-GB" b="1" dirty="0"/>
              <a:t>indexing</a:t>
            </a:r>
            <a:r>
              <a:rPr lang="en-GB" dirty="0"/>
              <a:t>, then pairs within the same group are compared in more detail, and finally classified.</a:t>
            </a:r>
          </a:p>
          <a:p>
            <a:r>
              <a:rPr lang="en-GB" dirty="0"/>
              <a:t>Even state-of-the-art indexing techniques, such as locality sensitive hashing, have potential drawbacks.</a:t>
            </a:r>
          </a:p>
          <a:p>
            <a:r>
              <a:rPr lang="en-GB" dirty="0"/>
              <a:t>They may fail to group together some true matching records with high similarity, or they may group records with low similarity, leading to high computational overhead.</a:t>
            </a:r>
          </a:p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1ADE1-24CA-4E4C-B313-1D54682F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1FC8-2F82-4748-A534-9908999D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Record Linkage –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6D25-9183-ED49-92A3-9F54C0FA7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Metric space indexing</a:t>
            </a:r>
            <a:r>
              <a:rPr lang="en-GB" dirty="0"/>
              <a:t> (MSI) to perform </a:t>
            </a:r>
            <a:r>
              <a:rPr lang="en-GB" i="1" dirty="0"/>
              <a:t>complete</a:t>
            </a:r>
            <a:r>
              <a:rPr lang="en-GB" dirty="0"/>
              <a:t> linkage</a:t>
            </a:r>
          </a:p>
          <a:p>
            <a:r>
              <a:rPr lang="en-GB" dirty="0"/>
              <a:t>A parameter-free process</a:t>
            </a:r>
          </a:p>
          <a:p>
            <a:r>
              <a:rPr lang="en-GB" dirty="0"/>
              <a:t>Combining indexing, comparison and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2FA16-E52B-F64D-99EB-0AECCE156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0"/>
          <a:stretch/>
        </p:blipFill>
        <p:spPr>
          <a:xfrm>
            <a:off x="628650" y="3306350"/>
            <a:ext cx="4431600" cy="107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5F30F-BA1C-F746-8C88-67C5F5EFD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80"/>
          <a:stretch/>
        </p:blipFill>
        <p:spPr>
          <a:xfrm>
            <a:off x="6165054" y="3305411"/>
            <a:ext cx="1735200" cy="1080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CB8410-188A-674A-BF45-88D24F65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47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0A8B-9720-F14C-B547-482202D4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– Digitising Scotland &amp; ADRC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368C2-767E-8D4B-911E-BA538583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Digitising Scotland (ES/K00574X/1)</a:t>
            </a:r>
          </a:p>
          <a:p>
            <a:pPr lvl="1"/>
            <a:r>
              <a:rPr lang="en-GB" sz="2100" dirty="0">
                <a:hlinkClick r:id="rId2"/>
              </a:rPr>
              <a:t>https://digitisingscotland.cs.st-andrews.ac.uk</a:t>
            </a:r>
            <a:endParaRPr lang="en-GB" sz="2100" dirty="0"/>
          </a:p>
          <a:p>
            <a:pPr lvl="1"/>
            <a:r>
              <a:rPr lang="en-GB" sz="2100" dirty="0"/>
              <a:t>Digitise the 24 million Scottish vital events records</a:t>
            </a:r>
            <a:br>
              <a:rPr lang="en-GB" sz="2100" dirty="0"/>
            </a:br>
            <a:r>
              <a:rPr lang="en-GB" sz="2100" dirty="0"/>
              <a:t>(births, deaths, and marriages) since 1855</a:t>
            </a:r>
          </a:p>
          <a:p>
            <a:r>
              <a:rPr lang="en-GB" dirty="0"/>
              <a:t>ADRN – Administrative Data Research Network</a:t>
            </a:r>
          </a:p>
          <a:p>
            <a:pPr lvl="1"/>
            <a:r>
              <a:rPr lang="en-GB" sz="2100" dirty="0"/>
              <a:t>ADRC-England, ADRC-N Ireland, ADRC-Wales</a:t>
            </a:r>
          </a:p>
          <a:p>
            <a:pPr lvl="1"/>
            <a:r>
              <a:rPr lang="en-GB" sz="2100" dirty="0"/>
              <a:t>ADRC-Scotland (ES/L007487/1)</a:t>
            </a:r>
          </a:p>
          <a:p>
            <a:pPr lvl="2"/>
            <a:r>
              <a:rPr lang="en-GB" sz="2100" dirty="0"/>
              <a:t>Linkage of these records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10D97-7638-6547-8105-1B310375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6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FC78-5A1B-9E4C-80C3-D7EEEA6E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Scotland’s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57A-BC36-A943-B445-A43B9F0B1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Birth record</a:t>
            </a:r>
          </a:p>
          <a:p>
            <a:pPr lvl="1"/>
            <a:r>
              <a:rPr lang="en-GB" dirty="0"/>
              <a:t>Contains 3 people: baby, father, mother</a:t>
            </a:r>
          </a:p>
          <a:p>
            <a:pPr lvl="1"/>
            <a:r>
              <a:rPr lang="en-GB" dirty="0"/>
              <a:t>Birth date</a:t>
            </a:r>
          </a:p>
          <a:p>
            <a:pPr lvl="1"/>
            <a:r>
              <a:rPr lang="en-GB" dirty="0"/>
              <a:t>Parent’s marriage date and place</a:t>
            </a:r>
          </a:p>
          <a:p>
            <a:r>
              <a:rPr lang="en-GB" dirty="0"/>
              <a:t>Death record</a:t>
            </a:r>
          </a:p>
          <a:p>
            <a:pPr lvl="1"/>
            <a:r>
              <a:rPr lang="en-GB" dirty="0"/>
              <a:t>Contains 4 people: deceased, their spouse, father, mother</a:t>
            </a:r>
          </a:p>
          <a:p>
            <a:pPr lvl="1"/>
            <a:r>
              <a:rPr lang="en-GB" dirty="0"/>
              <a:t>Age at death</a:t>
            </a:r>
          </a:p>
          <a:p>
            <a:r>
              <a:rPr lang="en-GB" dirty="0"/>
              <a:t>Marriage record</a:t>
            </a:r>
          </a:p>
          <a:p>
            <a:pPr lvl="1"/>
            <a:r>
              <a:rPr lang="en-GB" dirty="0"/>
              <a:t>Contains 6 people: groom, bride, their parents</a:t>
            </a:r>
          </a:p>
          <a:p>
            <a:pPr lvl="1"/>
            <a:r>
              <a:rPr lang="en-GB" dirty="0"/>
              <a:t>Date and place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EBE80-0CBC-454F-9631-6560A11D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6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38E89-79AF-CF4A-91C3-4C728C8B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A8CDC-825D-8E4B-96C4-A835C2EB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051-B6B1-F543-9CF9-C86EC8053CB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07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4114</TotalTime>
  <Words>1850</Words>
  <Application>Microsoft Macintosh PowerPoint</Application>
  <PresentationFormat>On-screen Show (16:10)</PresentationFormat>
  <Paragraphs>319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Cambria</vt:lpstr>
      <vt:lpstr>Cambria Regular</vt:lpstr>
      <vt:lpstr>Wingdings</vt:lpstr>
      <vt:lpstr>Office Theme</vt:lpstr>
      <vt:lpstr>Using Metric Space Indexing for Complete and Efficient Record Linkage</vt:lpstr>
      <vt:lpstr>PowerPoint Presentation</vt:lpstr>
      <vt:lpstr>Record Linkage – What?</vt:lpstr>
      <vt:lpstr>Record Linkage – How?</vt:lpstr>
      <vt:lpstr>Record Linkage – How?</vt:lpstr>
      <vt:lpstr>Record Linkage – Proposal</vt:lpstr>
      <vt:lpstr>Context – Digitising Scotland &amp; ADRC</vt:lpstr>
      <vt:lpstr>Scotland’s Records</vt:lpstr>
      <vt:lpstr>PowerPoint Presentation</vt:lpstr>
      <vt:lpstr>PowerPoint Presentation</vt:lpstr>
      <vt:lpstr>PowerPoint Presentation</vt:lpstr>
      <vt:lpstr>Record Linkage – Distance calculation</vt:lpstr>
      <vt:lpstr>Record Linkage – Indexing/Blocking</vt:lpstr>
      <vt:lpstr>Record Linkage – Metric Space Indexing</vt:lpstr>
      <vt:lpstr>Blocking vs Metric Space</vt:lpstr>
      <vt:lpstr>Metric Tree</vt:lpstr>
      <vt:lpstr>Metric Tree - Constructing</vt:lpstr>
      <vt:lpstr>Metric Tree - Querying</vt:lpstr>
      <vt:lpstr>Linkage using M-Tree</vt:lpstr>
      <vt:lpstr>Approach</vt:lpstr>
      <vt:lpstr>Datasets</vt:lpstr>
      <vt:lpstr>PowerPoint Presentation</vt:lpstr>
      <vt:lpstr>PowerPoint Presentation</vt:lpstr>
      <vt:lpstr>CORA</vt:lpstr>
      <vt:lpstr>PowerPoint Presentation</vt:lpstr>
      <vt:lpstr>PowerPoint Presentation</vt:lpstr>
      <vt:lpstr>Isle of Skye &amp; Kilmarnock</vt:lpstr>
      <vt:lpstr>PowerPoint Presentation</vt:lpstr>
      <vt:lpstr>Summary</vt:lpstr>
      <vt:lpstr>Future Work</vt:lpstr>
      <vt:lpstr>PowerPoint Presentation</vt:lpstr>
      <vt:lpstr>Scotland’s Records - Births</vt:lpstr>
      <vt:lpstr>Scotland’s Records - Deaths</vt:lpstr>
      <vt:lpstr>Scotland’s Records - Marriages</vt:lpstr>
      <vt:lpstr>Record Linkage – Metric Distances</vt:lpstr>
      <vt:lpstr>Record Linkage – Metric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 – Traditional indexing</vt:lpstr>
      <vt:lpstr>Approach – LSH-MinHash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Metric Space Indexing for Complete and Efficient Record Linkage</dc:title>
  <dc:creator>ozgurakgun@gmail.com</dc:creator>
  <cp:lastModifiedBy>ozgurakgun@gmail.com</cp:lastModifiedBy>
  <cp:revision>150</cp:revision>
  <dcterms:created xsi:type="dcterms:W3CDTF">2018-05-30T03:18:49Z</dcterms:created>
  <dcterms:modified xsi:type="dcterms:W3CDTF">2018-06-06T07:02:14Z</dcterms:modified>
</cp:coreProperties>
</file>